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29"/>
  </p:handoutMasterIdLst>
  <p:sldIdLst>
    <p:sldId id="256" r:id="rId2"/>
    <p:sldId id="348" r:id="rId3"/>
    <p:sldId id="327" r:id="rId4"/>
    <p:sldId id="349" r:id="rId5"/>
    <p:sldId id="305" r:id="rId6"/>
    <p:sldId id="350" r:id="rId7"/>
    <p:sldId id="351" r:id="rId8"/>
    <p:sldId id="352" r:id="rId9"/>
    <p:sldId id="353" r:id="rId10"/>
    <p:sldId id="355" r:id="rId11"/>
    <p:sldId id="356" r:id="rId12"/>
    <p:sldId id="334" r:id="rId13"/>
    <p:sldId id="272" r:id="rId14"/>
    <p:sldId id="301" r:id="rId15"/>
    <p:sldId id="357" r:id="rId16"/>
    <p:sldId id="342" r:id="rId17"/>
    <p:sldId id="302" r:id="rId18"/>
    <p:sldId id="358" r:id="rId19"/>
    <p:sldId id="359" r:id="rId20"/>
    <p:sldId id="360" r:id="rId21"/>
    <p:sldId id="343" r:id="rId22"/>
    <p:sldId id="361" r:id="rId23"/>
    <p:sldId id="346" r:id="rId24"/>
    <p:sldId id="303" r:id="rId25"/>
    <p:sldId id="347" r:id="rId26"/>
    <p:sldId id="388" r:id="rId27"/>
    <p:sldId id="270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中度样式 4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9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13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9DBC97A4-56BB-4496-835D-9629956A766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A3CFE00-A81D-4A89-B879-588A1CF4F0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4897B4-8AE9-4BDD-8BBC-CC698D26E74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A0D8165-F32A-467B-A47F-650E7C0209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318BBA6-5977-4B4D-9D6A-4D4439E832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F83F0-001F-45D6-A5FB-5B6BE6B6F6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99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9343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865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052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468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788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437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  <a:effectLst/>
        </p:spPr>
        <p:txBody>
          <a:bodyPr/>
          <a:lstStyle/>
          <a:p>
            <a:pPr lvl="0"/>
            <a:r>
              <a:rPr lang="zh-CN" altLang="en-US" dirty="0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800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9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581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02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318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031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F04C-7BE5-4800-BEFE-CF1A78709C76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A4871-B804-4682-9AD5-292607198B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56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630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3/19/2020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页脚占位符 4">
            <a:extLst>
              <a:ext uri="{FF2B5EF4-FFF2-40B4-BE49-F238E27FC236}">
                <a16:creationId xmlns:a16="http://schemas.microsoft.com/office/drawing/2014/main" id="{AA1C8C83-BCA9-964B-AFCE-F8CC8C3B5708}"/>
              </a:ext>
            </a:extLst>
          </p:cNvPr>
          <p:cNvSpPr txBox="1">
            <a:spLocks/>
          </p:cNvSpPr>
          <p:nvPr userDrawn="1"/>
        </p:nvSpPr>
        <p:spPr>
          <a:xfrm>
            <a:off x="8464062" y="6259379"/>
            <a:ext cx="3616569" cy="545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《</a:t>
            </a:r>
            <a:r>
              <a:rPr lang="zh-CN" altLang="en-US" dirty="0"/>
              <a:t>第一行代码</a:t>
            </a:r>
            <a:r>
              <a:rPr lang="en-US" altLang="zh-CN" dirty="0"/>
              <a:t>——Android </a:t>
            </a:r>
            <a:r>
              <a:rPr lang="zh-CN" altLang="en-US" dirty="0"/>
              <a:t>（第</a:t>
            </a:r>
            <a:r>
              <a:rPr lang="en-US" altLang="zh-CN" dirty="0"/>
              <a:t>3</a:t>
            </a:r>
            <a:r>
              <a:rPr lang="zh-CN" altLang="en-US" dirty="0"/>
              <a:t>版）</a:t>
            </a:r>
            <a:r>
              <a:rPr lang="en-US" altLang="zh-CN" dirty="0"/>
              <a:t>》</a:t>
            </a:r>
            <a:r>
              <a:rPr lang="zh-CN" altLang="en-US" dirty="0"/>
              <a:t>随书</a:t>
            </a:r>
            <a:r>
              <a:rPr lang="en-US" altLang="zh-CN" dirty="0"/>
              <a:t>PPT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706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www.ituring.com.cn/book/274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0F0C-E588-4A18-A32C-7836EDB3B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6071" y="3145206"/>
            <a:ext cx="9119857" cy="567587"/>
          </a:xfrm>
        </p:spPr>
        <p:txBody>
          <a:bodyPr>
            <a:normAutofit fontScale="90000"/>
          </a:bodyPr>
          <a:lstStyle/>
          <a:p>
            <a:r>
              <a:rPr lang="zh-CN" altLang="en-US" sz="3200" dirty="0"/>
              <a:t>第</a:t>
            </a:r>
            <a:r>
              <a:rPr lang="en-US" altLang="zh-CN" sz="3200" dirty="0"/>
              <a:t>12</a:t>
            </a:r>
            <a:r>
              <a:rPr lang="zh-CN" altLang="en-US" sz="3200" dirty="0"/>
              <a:t>章 最佳的</a:t>
            </a:r>
            <a:r>
              <a:rPr lang="en-US" altLang="zh-CN" sz="3200" dirty="0"/>
              <a:t>UI</a:t>
            </a:r>
            <a:r>
              <a:rPr lang="zh-CN" altLang="en-US" sz="3200" dirty="0"/>
              <a:t>体验，</a:t>
            </a:r>
            <a:r>
              <a:rPr lang="en-US" altLang="zh-CN" sz="3200" dirty="0"/>
              <a:t>Material Design</a:t>
            </a:r>
            <a:r>
              <a:rPr lang="zh-CN" altLang="en-US" sz="3200" dirty="0"/>
              <a:t>实战</a:t>
            </a:r>
          </a:p>
        </p:txBody>
      </p:sp>
    </p:spTree>
    <p:extLst>
      <p:ext uri="{BB962C8B-B14F-4D97-AF65-F5344CB8AC3E}">
        <p14:creationId xmlns:p14="http://schemas.microsoft.com/office/powerpoint/2010/main" val="4117369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DrawerLayout</a:t>
            </a:r>
            <a:r>
              <a:rPr lang="zh-CN" altLang="en-US" sz="2400" dirty="0"/>
              <a:t>的用法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200" y="1125732"/>
            <a:ext cx="1051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如下代码中，</a:t>
            </a:r>
            <a:r>
              <a:rPr lang="en-US" altLang="zh-CN" dirty="0" err="1"/>
              <a:t>DrawerLayout</a:t>
            </a:r>
            <a:r>
              <a:rPr lang="zh-CN" altLang="en-US" dirty="0"/>
              <a:t>中放置了两个直接子控件：第一个子控件是</a:t>
            </a:r>
            <a:r>
              <a:rPr lang="en-US" altLang="zh-CN" dirty="0" err="1"/>
              <a:t>FrameLayout</a:t>
            </a:r>
            <a:r>
              <a:rPr lang="zh-CN" altLang="en-US" dirty="0"/>
              <a:t>，用于作为主屏幕中显示的内容；第二个子控件是一个</a:t>
            </a:r>
            <a:r>
              <a:rPr lang="en-US" altLang="zh-CN" dirty="0" err="1"/>
              <a:t>TextView</a:t>
            </a:r>
            <a:r>
              <a:rPr lang="zh-CN" altLang="en-US" dirty="0"/>
              <a:t>，用于作为滑动菜单中显示的内容。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5F976EE-A393-4152-AC79-661EC7942670}"/>
              </a:ext>
            </a:extLst>
          </p:cNvPr>
          <p:cNvSpPr/>
          <p:nvPr/>
        </p:nvSpPr>
        <p:spPr>
          <a:xfrm>
            <a:off x="838199" y="2019609"/>
            <a:ext cx="8305799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/>
              <a:t>&lt;androidx.drawerlayout.widget.DrawerLayout </a:t>
            </a:r>
          </a:p>
          <a:p>
            <a:r>
              <a:rPr lang="zh-CN" altLang="en-US" sz="1000" dirty="0"/>
              <a:t>    xmlns:android="http://schemas.android.com/apk/res/android"</a:t>
            </a:r>
          </a:p>
          <a:p>
            <a:r>
              <a:rPr lang="zh-CN" altLang="en-US" sz="1000" dirty="0"/>
              <a:t>    xmlns:app="http://schemas.android.com/apk/res-auto"</a:t>
            </a:r>
          </a:p>
          <a:p>
            <a:r>
              <a:rPr lang="zh-CN" altLang="en-US" sz="1000" dirty="0"/>
              <a:t>    android:id="@+id/drawerLayout"</a:t>
            </a:r>
          </a:p>
          <a:p>
            <a:r>
              <a:rPr lang="zh-CN" altLang="en-US" sz="1000" dirty="0"/>
              <a:t>    android:layout_width="match_parent"</a:t>
            </a:r>
          </a:p>
          <a:p>
            <a:r>
              <a:rPr lang="zh-CN" altLang="en-US" sz="1000" dirty="0"/>
              <a:t>    android:layout_height="match_parent"&gt;</a:t>
            </a:r>
          </a:p>
          <a:p>
            <a:endParaRPr lang="zh-CN" altLang="en-US" sz="1000" dirty="0"/>
          </a:p>
          <a:p>
            <a:r>
              <a:rPr lang="zh-CN" altLang="en-US" sz="1000" dirty="0"/>
              <a:t>    &lt;FrameLayout</a:t>
            </a:r>
          </a:p>
          <a:p>
            <a:r>
              <a:rPr lang="zh-CN" altLang="en-US" sz="1000" dirty="0"/>
              <a:t>        android:layout_width="match_parent"</a:t>
            </a:r>
          </a:p>
          <a:p>
            <a:r>
              <a:rPr lang="zh-CN" altLang="en-US" sz="1000" dirty="0"/>
              <a:t>        android:layout_height="match_parent"&gt;</a:t>
            </a:r>
          </a:p>
          <a:p>
            <a:endParaRPr lang="zh-CN" altLang="en-US" sz="1000" dirty="0"/>
          </a:p>
          <a:p>
            <a:r>
              <a:rPr lang="zh-CN" altLang="en-US" sz="1000" dirty="0"/>
              <a:t>        &lt;androidx.appcompat.widget.Toolbar</a:t>
            </a:r>
          </a:p>
          <a:p>
            <a:r>
              <a:rPr lang="zh-CN" altLang="en-US" sz="1000" dirty="0"/>
              <a:t>            android:id="@+id/toolbar"</a:t>
            </a:r>
          </a:p>
          <a:p>
            <a:r>
              <a:rPr lang="zh-CN" altLang="en-US" sz="1000" dirty="0"/>
              <a:t>            android:layout_width="match_parent"</a:t>
            </a:r>
          </a:p>
          <a:p>
            <a:r>
              <a:rPr lang="zh-CN" altLang="en-US" sz="1000" dirty="0"/>
              <a:t>            android:layout_height="?attr/actionBarSize"</a:t>
            </a:r>
          </a:p>
          <a:p>
            <a:r>
              <a:rPr lang="zh-CN" altLang="en-US" sz="1000" dirty="0"/>
              <a:t>            android:background="@color/colorPrimary"</a:t>
            </a:r>
          </a:p>
          <a:p>
            <a:r>
              <a:rPr lang="zh-CN" altLang="en-US" sz="1000" dirty="0"/>
              <a:t>            android:theme="@style/ThemeOverlay.AppCompat.Dark.ActionBar"</a:t>
            </a:r>
          </a:p>
          <a:p>
            <a:r>
              <a:rPr lang="zh-CN" altLang="en-US" sz="1000" dirty="0"/>
              <a:t>            app:popupTheme="@style/ThemeOverlay.AppCompat.Light" /&gt;</a:t>
            </a:r>
          </a:p>
          <a:p>
            <a:endParaRPr lang="zh-CN" altLang="en-US" sz="1000" dirty="0"/>
          </a:p>
          <a:p>
            <a:r>
              <a:rPr lang="zh-CN" altLang="en-US" sz="1000" dirty="0"/>
              <a:t>    &lt;/FrameLayout&gt;</a:t>
            </a:r>
          </a:p>
          <a:p>
            <a:endParaRPr lang="zh-CN" altLang="en-US" sz="1000" dirty="0"/>
          </a:p>
          <a:p>
            <a:r>
              <a:rPr lang="zh-CN" altLang="en-US" sz="1000" dirty="0"/>
              <a:t>    &lt;TextView</a:t>
            </a:r>
          </a:p>
          <a:p>
            <a:r>
              <a:rPr lang="zh-CN" altLang="en-US" sz="1000" dirty="0"/>
              <a:t>        android:layout_width="match_parent"</a:t>
            </a:r>
          </a:p>
          <a:p>
            <a:r>
              <a:rPr lang="zh-CN" altLang="en-US" sz="1000" dirty="0"/>
              <a:t>        android:layout_height="match_parent"</a:t>
            </a:r>
          </a:p>
          <a:p>
            <a:r>
              <a:rPr lang="zh-CN" altLang="en-US" sz="1000" dirty="0"/>
              <a:t>        android:layout_gravity="start"</a:t>
            </a:r>
          </a:p>
          <a:p>
            <a:r>
              <a:rPr lang="zh-CN" altLang="en-US" sz="1000" dirty="0"/>
              <a:t>        android:background="#FFF"</a:t>
            </a:r>
          </a:p>
          <a:p>
            <a:r>
              <a:rPr lang="zh-CN" altLang="en-US" sz="1000" dirty="0"/>
              <a:t>        android:text="This is menu"</a:t>
            </a:r>
          </a:p>
          <a:p>
            <a:r>
              <a:rPr lang="zh-CN" altLang="en-US" sz="1000" dirty="0"/>
              <a:t>        android:textSize="30sp" /&gt;</a:t>
            </a:r>
          </a:p>
          <a:p>
            <a:endParaRPr lang="zh-CN" altLang="en-US" sz="1000" dirty="0"/>
          </a:p>
          <a:p>
            <a:r>
              <a:rPr lang="zh-CN" altLang="en-US" sz="1000" dirty="0"/>
              <a:t>&lt;/androidx.drawerlayout.widget.DrawerLayout&gt;</a:t>
            </a:r>
          </a:p>
        </p:txBody>
      </p:sp>
    </p:spTree>
    <p:extLst>
      <p:ext uri="{BB962C8B-B14F-4D97-AF65-F5344CB8AC3E}">
        <p14:creationId xmlns:p14="http://schemas.microsoft.com/office/powerpoint/2010/main" val="2202289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726558B-6A8A-4CE0-ABFB-52B54E777E8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057" y="2016807"/>
            <a:ext cx="2353884" cy="454636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DrawerLayout</a:t>
            </a:r>
            <a:r>
              <a:rPr lang="zh-CN" altLang="en-US" sz="2400" dirty="0"/>
              <a:t>的用法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199" y="1262830"/>
            <a:ext cx="1051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现在用户就可以从屏幕的左侧边缘向右拖动，让滑动菜单显示出来，如下图所示。</a:t>
            </a:r>
          </a:p>
        </p:txBody>
      </p:sp>
    </p:spTree>
    <p:extLst>
      <p:ext uri="{BB962C8B-B14F-4D97-AF65-F5344CB8AC3E}">
        <p14:creationId xmlns:p14="http://schemas.microsoft.com/office/powerpoint/2010/main" val="988582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0F0C-E588-4A18-A32C-7836EDB3B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6071" y="3145206"/>
            <a:ext cx="9119857" cy="567587"/>
          </a:xfrm>
        </p:spPr>
        <p:txBody>
          <a:bodyPr>
            <a:normAutofit fontScale="90000"/>
          </a:bodyPr>
          <a:lstStyle/>
          <a:p>
            <a:br>
              <a:rPr lang="zh-CN" altLang="en-US" sz="3200" dirty="0"/>
            </a:br>
            <a:r>
              <a:rPr lang="zh-CN" altLang="en-US" sz="3200" dirty="0"/>
              <a:t>悬浮按钮</a:t>
            </a:r>
          </a:p>
        </p:txBody>
      </p:sp>
    </p:spTree>
    <p:extLst>
      <p:ext uri="{BB962C8B-B14F-4D97-AF65-F5344CB8AC3E}">
        <p14:creationId xmlns:p14="http://schemas.microsoft.com/office/powerpoint/2010/main" val="1777344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悬浮按钮简介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7C955-4B1D-41AE-AC08-2BFF7D060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9262"/>
            <a:ext cx="10903721" cy="26125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800" dirty="0"/>
              <a:t>立面设计是</a:t>
            </a:r>
            <a:r>
              <a:rPr lang="en-US" altLang="zh-CN" sz="1800" dirty="0"/>
              <a:t>Material Design</a:t>
            </a:r>
            <a:r>
              <a:rPr lang="zh-CN" altLang="en-US" sz="1800" dirty="0"/>
              <a:t>中一条非常重要的设计思想，也就是说，按照</a:t>
            </a:r>
            <a:r>
              <a:rPr lang="en-US" altLang="zh-CN" sz="1800" dirty="0"/>
              <a:t>Material Design</a:t>
            </a:r>
            <a:r>
              <a:rPr lang="zh-CN" altLang="en-US" sz="1800" dirty="0"/>
              <a:t>的理念，应用程序的界面不仅仅是一个平面，而应该是有立体效果的。</a:t>
            </a: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最简单且最具代表性的立面设计就是悬浮按钮了，这种按钮不属于主界面平面的一部分，而是位于另外一个维度的，因此就会给人一种悬浮的感觉。</a:t>
            </a:r>
          </a:p>
        </p:txBody>
      </p:sp>
    </p:spTree>
    <p:extLst>
      <p:ext uri="{BB962C8B-B14F-4D97-AF65-F5344CB8AC3E}">
        <p14:creationId xmlns:p14="http://schemas.microsoft.com/office/powerpoint/2010/main" val="471421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FloatingActionButton</a:t>
            </a:r>
            <a:r>
              <a:rPr lang="zh-CN" altLang="en-US" sz="2400" dirty="0"/>
              <a:t>的用法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7C955-4B1D-41AE-AC08-2BFF7D060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175475"/>
            <a:ext cx="10515599" cy="6762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800" dirty="0" err="1"/>
              <a:t>FloatingActionButton</a:t>
            </a:r>
            <a:r>
              <a:rPr lang="zh-CN" altLang="en-US" sz="1800" dirty="0"/>
              <a:t>是</a:t>
            </a:r>
            <a:r>
              <a:rPr lang="en-US" altLang="zh-CN" sz="1800" dirty="0"/>
              <a:t>Material</a:t>
            </a:r>
            <a:r>
              <a:rPr lang="zh-CN" altLang="en-US" sz="1800" dirty="0"/>
              <a:t>库中提供的一个控件，这个控件可以帮助我们比较轻松地实现悬浮按钮的效果。在布局文件中编写如下代码：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4CF71F5-C7A2-46FB-8C70-86B065A71C0A}"/>
              </a:ext>
            </a:extLst>
          </p:cNvPr>
          <p:cNvSpPr/>
          <p:nvPr/>
        </p:nvSpPr>
        <p:spPr>
          <a:xfrm>
            <a:off x="838200" y="2312806"/>
            <a:ext cx="775887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&lt;</a:t>
            </a:r>
            <a:r>
              <a:rPr lang="en-US" altLang="zh-CN" sz="1200" dirty="0" err="1"/>
              <a:t>androidx.drawerlayout.widget.DrawerLayout</a:t>
            </a:r>
            <a:endParaRPr lang="en-US" altLang="zh-CN" sz="1200" dirty="0"/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xmlns:android</a:t>
            </a:r>
            <a:r>
              <a:rPr lang="en-US" altLang="zh-CN" sz="1200" dirty="0"/>
              <a:t>="http://schemas.android.com/</a:t>
            </a:r>
            <a:r>
              <a:rPr lang="en-US" altLang="zh-CN" sz="1200" dirty="0" err="1"/>
              <a:t>apk</a:t>
            </a:r>
            <a:r>
              <a:rPr lang="en-US" altLang="zh-CN" sz="1200" dirty="0"/>
              <a:t>/res/android"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xmlns:app</a:t>
            </a:r>
            <a:r>
              <a:rPr lang="en-US" altLang="zh-CN" sz="1200" dirty="0"/>
              <a:t>="http://schemas.android.com/</a:t>
            </a:r>
            <a:r>
              <a:rPr lang="en-US" altLang="zh-CN" sz="1200" dirty="0" err="1"/>
              <a:t>apk</a:t>
            </a:r>
            <a:r>
              <a:rPr lang="en-US" altLang="zh-CN" sz="1200" dirty="0"/>
              <a:t>/res-auto"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android:id</a:t>
            </a:r>
            <a:r>
              <a:rPr lang="en-US" altLang="zh-CN" sz="1200" dirty="0"/>
              <a:t>="@+id/</a:t>
            </a:r>
            <a:r>
              <a:rPr lang="en-US" altLang="zh-CN" sz="1200" dirty="0" err="1"/>
              <a:t>drawerLayout</a:t>
            </a:r>
            <a:r>
              <a:rPr lang="en-US" altLang="zh-CN" sz="1200" dirty="0"/>
              <a:t>"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android:layout_width</a:t>
            </a:r>
            <a:r>
              <a:rPr lang="en-US" altLang="zh-CN" sz="1200" dirty="0"/>
              <a:t>="</a:t>
            </a:r>
            <a:r>
              <a:rPr lang="en-US" altLang="zh-CN" sz="1200" dirty="0" err="1"/>
              <a:t>match_parent</a:t>
            </a:r>
            <a:r>
              <a:rPr lang="en-US" altLang="zh-CN" sz="1200" dirty="0"/>
              <a:t>"</a:t>
            </a:r>
          </a:p>
          <a:p>
            <a:r>
              <a:rPr lang="en-US" altLang="zh-CN" sz="1200" dirty="0"/>
              <a:t>    </a:t>
            </a:r>
            <a:r>
              <a:rPr lang="en-US" altLang="zh-CN" sz="1200" dirty="0" err="1"/>
              <a:t>android:layout_height</a:t>
            </a:r>
            <a:r>
              <a:rPr lang="en-US" altLang="zh-CN" sz="1200" dirty="0"/>
              <a:t>="</a:t>
            </a:r>
            <a:r>
              <a:rPr lang="en-US" altLang="zh-CN" sz="1200" dirty="0" err="1"/>
              <a:t>match_parent</a:t>
            </a:r>
            <a:r>
              <a:rPr lang="en-US" altLang="zh-CN" sz="1200" dirty="0"/>
              <a:t>"&gt;</a:t>
            </a:r>
          </a:p>
          <a:p>
            <a:endParaRPr lang="en-US" altLang="zh-CN" sz="1200" dirty="0"/>
          </a:p>
          <a:p>
            <a:r>
              <a:rPr lang="en-US" altLang="zh-CN" sz="1200" dirty="0"/>
              <a:t>    &lt;</a:t>
            </a:r>
            <a:r>
              <a:rPr lang="en-US" altLang="zh-CN" sz="1200" dirty="0" err="1"/>
              <a:t>FrameLayout</a:t>
            </a:r>
            <a:endParaRPr lang="en-US" altLang="zh-CN" sz="1200" dirty="0"/>
          </a:p>
          <a:p>
            <a:r>
              <a:rPr lang="en-US" altLang="zh-CN" sz="1200" dirty="0"/>
              <a:t>        </a:t>
            </a:r>
            <a:r>
              <a:rPr lang="en-US" altLang="zh-CN" sz="1200" dirty="0" err="1"/>
              <a:t>android:layout_width</a:t>
            </a:r>
            <a:r>
              <a:rPr lang="en-US" altLang="zh-CN" sz="1200" dirty="0"/>
              <a:t>="</a:t>
            </a:r>
            <a:r>
              <a:rPr lang="en-US" altLang="zh-CN" sz="1200" dirty="0" err="1"/>
              <a:t>match_parent</a:t>
            </a:r>
            <a:r>
              <a:rPr lang="en-US" altLang="zh-CN" sz="1200" dirty="0"/>
              <a:t>"</a:t>
            </a:r>
          </a:p>
          <a:p>
            <a:r>
              <a:rPr lang="en-US" altLang="zh-CN" sz="1200" dirty="0"/>
              <a:t>        </a:t>
            </a:r>
            <a:r>
              <a:rPr lang="en-US" altLang="zh-CN" sz="1200" dirty="0" err="1"/>
              <a:t>android:layout_height</a:t>
            </a:r>
            <a:r>
              <a:rPr lang="en-US" altLang="zh-CN" sz="1200" dirty="0"/>
              <a:t>="</a:t>
            </a:r>
            <a:r>
              <a:rPr lang="en-US" altLang="zh-CN" sz="1200" dirty="0" err="1"/>
              <a:t>match_parent</a:t>
            </a:r>
            <a:r>
              <a:rPr lang="en-US" altLang="zh-CN" sz="1200" dirty="0"/>
              <a:t>"&gt;</a:t>
            </a:r>
          </a:p>
          <a:p>
            <a:r>
              <a:rPr lang="en-US" altLang="zh-CN" sz="1200" dirty="0"/>
              <a:t>        …</a:t>
            </a:r>
          </a:p>
          <a:p>
            <a:r>
              <a:rPr lang="en-US" altLang="zh-CN" sz="1200" b="1" dirty="0"/>
              <a:t>        &lt;com.google.android.material.floatingactionbutton.FloatingActionButton</a:t>
            </a:r>
          </a:p>
          <a:p>
            <a:r>
              <a:rPr lang="en-US" altLang="zh-CN" sz="1200" b="1" dirty="0"/>
              <a:t>            </a:t>
            </a:r>
            <a:r>
              <a:rPr lang="en-US" altLang="zh-CN" sz="1200" b="1" dirty="0" err="1"/>
              <a:t>android:id</a:t>
            </a:r>
            <a:r>
              <a:rPr lang="en-US" altLang="zh-CN" sz="1200" b="1" dirty="0"/>
              <a:t>="@+id/fab"</a:t>
            </a:r>
          </a:p>
          <a:p>
            <a:r>
              <a:rPr lang="en-US" altLang="zh-CN" sz="1200" b="1" dirty="0"/>
              <a:t>            </a:t>
            </a:r>
            <a:r>
              <a:rPr lang="en-US" altLang="zh-CN" sz="1200" b="1" dirty="0" err="1"/>
              <a:t>android:layout_width</a:t>
            </a:r>
            <a:r>
              <a:rPr lang="en-US" altLang="zh-CN" sz="1200" b="1" dirty="0"/>
              <a:t>="</a:t>
            </a:r>
            <a:r>
              <a:rPr lang="en-US" altLang="zh-CN" sz="1200" b="1" dirty="0" err="1"/>
              <a:t>wrap_content</a:t>
            </a:r>
            <a:r>
              <a:rPr lang="en-US" altLang="zh-CN" sz="1200" b="1" dirty="0"/>
              <a:t>"</a:t>
            </a:r>
          </a:p>
          <a:p>
            <a:r>
              <a:rPr lang="en-US" altLang="zh-CN" sz="1200" b="1" dirty="0"/>
              <a:t>            </a:t>
            </a:r>
            <a:r>
              <a:rPr lang="en-US" altLang="zh-CN" sz="1200" b="1" dirty="0" err="1"/>
              <a:t>android:layout_height</a:t>
            </a:r>
            <a:r>
              <a:rPr lang="en-US" altLang="zh-CN" sz="1200" b="1" dirty="0"/>
              <a:t>="</a:t>
            </a:r>
            <a:r>
              <a:rPr lang="en-US" altLang="zh-CN" sz="1200" b="1" dirty="0" err="1"/>
              <a:t>wrap_content</a:t>
            </a:r>
            <a:r>
              <a:rPr lang="en-US" altLang="zh-CN" sz="1200" b="1" dirty="0"/>
              <a:t>"</a:t>
            </a:r>
          </a:p>
          <a:p>
            <a:r>
              <a:rPr lang="en-US" altLang="zh-CN" sz="1200" b="1" dirty="0"/>
              <a:t>            </a:t>
            </a:r>
            <a:r>
              <a:rPr lang="en-US" altLang="zh-CN" sz="1200" b="1" dirty="0" err="1"/>
              <a:t>android:layout_gravity</a:t>
            </a:r>
            <a:r>
              <a:rPr lang="en-US" altLang="zh-CN" sz="1200" b="1" dirty="0"/>
              <a:t>="</a:t>
            </a:r>
            <a:r>
              <a:rPr lang="en-US" altLang="zh-CN" sz="1200" b="1" dirty="0" err="1"/>
              <a:t>bottom|end</a:t>
            </a:r>
            <a:r>
              <a:rPr lang="en-US" altLang="zh-CN" sz="1200" b="1" dirty="0"/>
              <a:t>"</a:t>
            </a:r>
          </a:p>
          <a:p>
            <a:r>
              <a:rPr lang="en-US" altLang="zh-CN" sz="1200" b="1" dirty="0"/>
              <a:t>            </a:t>
            </a:r>
            <a:r>
              <a:rPr lang="en-US" altLang="zh-CN" sz="1200" b="1" dirty="0" err="1"/>
              <a:t>android:layout_margin</a:t>
            </a:r>
            <a:r>
              <a:rPr lang="en-US" altLang="zh-CN" sz="1200" b="1" dirty="0"/>
              <a:t>="16dp"</a:t>
            </a:r>
          </a:p>
          <a:p>
            <a:r>
              <a:rPr lang="en-US" altLang="zh-CN" sz="1200" b="1" dirty="0"/>
              <a:t>            </a:t>
            </a:r>
            <a:r>
              <a:rPr lang="en-US" altLang="zh-CN" sz="1200" b="1" dirty="0" err="1"/>
              <a:t>android:src</a:t>
            </a:r>
            <a:r>
              <a:rPr lang="en-US" altLang="zh-CN" sz="1200" b="1" dirty="0"/>
              <a:t>="@drawable/</a:t>
            </a:r>
            <a:r>
              <a:rPr lang="en-US" altLang="zh-CN" sz="1200" b="1" dirty="0" err="1"/>
              <a:t>ic_done</a:t>
            </a:r>
            <a:r>
              <a:rPr lang="en-US" altLang="zh-CN" sz="1200" b="1" dirty="0"/>
              <a:t>" /&gt;</a:t>
            </a:r>
          </a:p>
          <a:p>
            <a:endParaRPr lang="en-US" altLang="zh-CN" sz="1200" dirty="0"/>
          </a:p>
          <a:p>
            <a:r>
              <a:rPr lang="en-US" altLang="zh-CN" sz="1200" dirty="0"/>
              <a:t>    &lt;/</a:t>
            </a:r>
            <a:r>
              <a:rPr lang="en-US" altLang="zh-CN" sz="1200" dirty="0" err="1"/>
              <a:t>FrameLayout</a:t>
            </a:r>
            <a:r>
              <a:rPr lang="en-US" altLang="zh-CN" sz="1200" dirty="0"/>
              <a:t>&gt;</a:t>
            </a:r>
          </a:p>
          <a:p>
            <a:r>
              <a:rPr lang="en-US" altLang="zh-CN" sz="1200" dirty="0"/>
              <a:t>    …</a:t>
            </a:r>
          </a:p>
          <a:p>
            <a:r>
              <a:rPr lang="en-US" altLang="zh-CN" sz="1200" dirty="0"/>
              <a:t>&lt;/</a:t>
            </a:r>
            <a:r>
              <a:rPr lang="en-US" altLang="zh-CN" sz="1200" dirty="0" err="1"/>
              <a:t>androidx.drawerlayout.widget.DrawerLayout</a:t>
            </a:r>
            <a:r>
              <a:rPr lang="en-US" altLang="zh-CN" sz="1200" dirty="0"/>
              <a:t>&gt;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14878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CAA0E21-A66D-4796-8270-C7E5B7CF033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694" y="2023426"/>
            <a:ext cx="2396612" cy="446944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FloatingActionButton</a:t>
            </a:r>
            <a:r>
              <a:rPr lang="zh-CN" altLang="en-US" sz="2400" dirty="0"/>
              <a:t>的用法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200" y="1266140"/>
            <a:ext cx="108169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FloatingActionButton</a:t>
            </a:r>
            <a:r>
              <a:rPr lang="zh-CN" altLang="en-US" dirty="0"/>
              <a:t>这个控件相比于普通</a:t>
            </a:r>
            <a:r>
              <a:rPr lang="en-US" altLang="zh-CN" dirty="0"/>
              <a:t>Button</a:t>
            </a:r>
            <a:r>
              <a:rPr lang="zh-CN" altLang="en-US" dirty="0"/>
              <a:t>的用法并没有什么特别的地方，运行结果如下图所示。</a:t>
            </a:r>
          </a:p>
        </p:txBody>
      </p:sp>
    </p:spTree>
    <p:extLst>
      <p:ext uri="{BB962C8B-B14F-4D97-AF65-F5344CB8AC3E}">
        <p14:creationId xmlns:p14="http://schemas.microsoft.com/office/powerpoint/2010/main" val="3024512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0F0C-E588-4A18-A32C-7836EDB3B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6071" y="3145206"/>
            <a:ext cx="9119857" cy="567587"/>
          </a:xfrm>
        </p:spPr>
        <p:txBody>
          <a:bodyPr>
            <a:normAutofit fontScale="90000"/>
          </a:bodyPr>
          <a:lstStyle/>
          <a:p>
            <a:r>
              <a:rPr lang="zh-CN" altLang="en-US" sz="3200" dirty="0"/>
              <a:t>卡片式布局</a:t>
            </a:r>
          </a:p>
        </p:txBody>
      </p:sp>
    </p:spTree>
    <p:extLst>
      <p:ext uri="{BB962C8B-B14F-4D97-AF65-F5344CB8AC3E}">
        <p14:creationId xmlns:p14="http://schemas.microsoft.com/office/powerpoint/2010/main" val="1437434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卡片式布局简介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7C955-4B1D-41AE-AC08-2BFF7D060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0355"/>
            <a:ext cx="10515600" cy="6143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1800" dirty="0"/>
              <a:t>卡片式布局是</a:t>
            </a:r>
            <a:r>
              <a:rPr lang="en-US" altLang="zh-CN" sz="1800" dirty="0"/>
              <a:t>Materials Design</a:t>
            </a:r>
            <a:r>
              <a:rPr lang="zh-CN" altLang="en-US" sz="1800" dirty="0"/>
              <a:t>中提出的一个新概念，它可以让页面中的元素看起来就像在卡片中一样，并且还能拥有圆角和投影。</a:t>
            </a:r>
          </a:p>
        </p:txBody>
      </p:sp>
    </p:spTree>
    <p:extLst>
      <p:ext uri="{BB962C8B-B14F-4D97-AF65-F5344CB8AC3E}">
        <p14:creationId xmlns:p14="http://schemas.microsoft.com/office/powerpoint/2010/main" val="1633664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MaterialCardView</a:t>
            </a:r>
            <a:r>
              <a:rPr lang="zh-CN" altLang="en-US" sz="2400" dirty="0"/>
              <a:t>的用法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7C955-4B1D-41AE-AC08-2BFF7D060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016033"/>
            <a:ext cx="10638803" cy="6762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800" dirty="0" err="1"/>
              <a:t>MaterialCardView</a:t>
            </a:r>
            <a:r>
              <a:rPr lang="zh-CN" altLang="en-US" sz="1800" dirty="0"/>
              <a:t>是用于实现卡片式布局效果的重要控件，由</a:t>
            </a:r>
            <a:r>
              <a:rPr lang="en-US" altLang="zh-CN" sz="1800" dirty="0"/>
              <a:t>Material</a:t>
            </a:r>
            <a:r>
              <a:rPr lang="zh-CN" altLang="en-US" sz="1800" dirty="0"/>
              <a:t>库提供。实际上，</a:t>
            </a:r>
            <a:r>
              <a:rPr lang="en-US" altLang="zh-CN" sz="1800" dirty="0" err="1"/>
              <a:t>MaterialCardView</a:t>
            </a:r>
            <a:r>
              <a:rPr lang="zh-CN" altLang="en-US" sz="1800" dirty="0"/>
              <a:t>也是一个</a:t>
            </a:r>
            <a:r>
              <a:rPr lang="en-US" altLang="zh-CN" sz="1800" dirty="0" err="1"/>
              <a:t>FrameLayout</a:t>
            </a:r>
            <a:r>
              <a:rPr lang="zh-CN" altLang="en-US" sz="1800" dirty="0"/>
              <a:t>，只是额外提供了圆角和阴影等效果，看上去会有立体的感觉。示例用法如下：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4CF71F5-C7A2-46FB-8C70-86B065A71C0A}"/>
              </a:ext>
            </a:extLst>
          </p:cNvPr>
          <p:cNvSpPr/>
          <p:nvPr/>
        </p:nvSpPr>
        <p:spPr>
          <a:xfrm>
            <a:off x="838199" y="2025908"/>
            <a:ext cx="943384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/>
              <a:t>&lt;</a:t>
            </a:r>
            <a:r>
              <a:rPr lang="en-US" altLang="zh-CN" sz="1100" dirty="0" err="1"/>
              <a:t>com.google.android.material.card.MaterialCardView</a:t>
            </a:r>
            <a:r>
              <a:rPr lang="en-US" altLang="zh-CN" sz="1100" dirty="0"/>
              <a:t> </a:t>
            </a:r>
            <a:r>
              <a:rPr lang="en-US" altLang="zh-CN" sz="1100" dirty="0" err="1"/>
              <a:t>xmlns:android</a:t>
            </a:r>
            <a:r>
              <a:rPr lang="en-US" altLang="zh-CN" sz="1100" dirty="0"/>
              <a:t>="http://schemas.android.com/</a:t>
            </a:r>
            <a:r>
              <a:rPr lang="en-US" altLang="zh-CN" sz="1100" dirty="0" err="1"/>
              <a:t>apk</a:t>
            </a:r>
            <a:r>
              <a:rPr lang="en-US" altLang="zh-CN" sz="1100" dirty="0"/>
              <a:t>/res/android"</a:t>
            </a:r>
          </a:p>
          <a:p>
            <a:r>
              <a:rPr lang="en-US" altLang="zh-CN" sz="1100" dirty="0"/>
              <a:t>    </a:t>
            </a:r>
            <a:r>
              <a:rPr lang="en-US" altLang="zh-CN" sz="1100" dirty="0" err="1"/>
              <a:t>xmlns:app</a:t>
            </a:r>
            <a:r>
              <a:rPr lang="en-US" altLang="zh-CN" sz="1100" dirty="0"/>
              <a:t>="http://schemas.android.com/</a:t>
            </a:r>
            <a:r>
              <a:rPr lang="en-US" altLang="zh-CN" sz="1100" dirty="0" err="1"/>
              <a:t>apk</a:t>
            </a:r>
            <a:r>
              <a:rPr lang="en-US" altLang="zh-CN" sz="1100" dirty="0"/>
              <a:t>/res-auto"</a:t>
            </a:r>
          </a:p>
          <a:p>
            <a:r>
              <a:rPr lang="en-US" altLang="zh-CN" sz="1100" dirty="0"/>
              <a:t>    </a:t>
            </a:r>
            <a:r>
              <a:rPr lang="en-US" altLang="zh-CN" sz="1100" dirty="0" err="1"/>
              <a:t>android:layout_width</a:t>
            </a:r>
            <a:r>
              <a:rPr lang="en-US" altLang="zh-CN" sz="1100" dirty="0"/>
              <a:t>="</a:t>
            </a:r>
            <a:r>
              <a:rPr lang="en-US" altLang="zh-CN" sz="1100" dirty="0" err="1"/>
              <a:t>match_parent</a:t>
            </a:r>
            <a:r>
              <a:rPr lang="en-US" altLang="zh-CN" sz="1100" dirty="0"/>
              <a:t>"</a:t>
            </a:r>
          </a:p>
          <a:p>
            <a:r>
              <a:rPr lang="en-US" altLang="zh-CN" sz="1100" dirty="0"/>
              <a:t>    </a:t>
            </a:r>
            <a:r>
              <a:rPr lang="en-US" altLang="zh-CN" sz="1100" dirty="0" err="1"/>
              <a:t>android:layout_height</a:t>
            </a:r>
            <a:r>
              <a:rPr lang="en-US" altLang="zh-CN" sz="1100" dirty="0"/>
              <a:t>="</a:t>
            </a:r>
            <a:r>
              <a:rPr lang="en-US" altLang="zh-CN" sz="1100" dirty="0" err="1"/>
              <a:t>wrap_content</a:t>
            </a:r>
            <a:r>
              <a:rPr lang="en-US" altLang="zh-CN" sz="1100" dirty="0"/>
              <a:t>"</a:t>
            </a:r>
          </a:p>
          <a:p>
            <a:r>
              <a:rPr lang="en-US" altLang="zh-CN" sz="1100" dirty="0"/>
              <a:t>    </a:t>
            </a:r>
            <a:r>
              <a:rPr lang="en-US" altLang="zh-CN" sz="1100" dirty="0" err="1"/>
              <a:t>android:layout_margin</a:t>
            </a:r>
            <a:r>
              <a:rPr lang="en-US" altLang="zh-CN" sz="1100" dirty="0"/>
              <a:t>="5dp"</a:t>
            </a:r>
          </a:p>
          <a:p>
            <a:r>
              <a:rPr lang="en-US" altLang="zh-CN" sz="1100" dirty="0"/>
              <a:t>    </a:t>
            </a:r>
            <a:r>
              <a:rPr lang="en-US" altLang="zh-CN" sz="1100" dirty="0" err="1"/>
              <a:t>app:cardCornerRadius</a:t>
            </a:r>
            <a:r>
              <a:rPr lang="en-US" altLang="zh-CN" sz="1100" dirty="0"/>
              <a:t>="4dp"&gt;</a:t>
            </a:r>
          </a:p>
          <a:p>
            <a:endParaRPr lang="en-US" altLang="zh-CN" sz="1100" dirty="0"/>
          </a:p>
          <a:p>
            <a:r>
              <a:rPr lang="en-US" altLang="zh-CN" sz="1100" dirty="0"/>
              <a:t>    &lt;</a:t>
            </a:r>
            <a:r>
              <a:rPr lang="en-US" altLang="zh-CN" sz="1100" dirty="0" err="1"/>
              <a:t>LinearLayout</a:t>
            </a:r>
            <a:endParaRPr lang="en-US" altLang="zh-CN" sz="1100" dirty="0"/>
          </a:p>
          <a:p>
            <a:r>
              <a:rPr lang="en-US" altLang="zh-CN" sz="1100" dirty="0"/>
              <a:t>        </a:t>
            </a:r>
            <a:r>
              <a:rPr lang="en-US" altLang="zh-CN" sz="1100" dirty="0" err="1"/>
              <a:t>android:orientation</a:t>
            </a:r>
            <a:r>
              <a:rPr lang="en-US" altLang="zh-CN" sz="1100" dirty="0"/>
              <a:t>="vertical"</a:t>
            </a:r>
          </a:p>
          <a:p>
            <a:r>
              <a:rPr lang="en-US" altLang="zh-CN" sz="1100" dirty="0"/>
              <a:t>        </a:t>
            </a:r>
            <a:r>
              <a:rPr lang="en-US" altLang="zh-CN" sz="1100" dirty="0" err="1"/>
              <a:t>android:layout_width</a:t>
            </a:r>
            <a:r>
              <a:rPr lang="en-US" altLang="zh-CN" sz="1100" dirty="0"/>
              <a:t>="</a:t>
            </a:r>
            <a:r>
              <a:rPr lang="en-US" altLang="zh-CN" sz="1100" dirty="0" err="1"/>
              <a:t>match_parent</a:t>
            </a:r>
            <a:r>
              <a:rPr lang="en-US" altLang="zh-CN" sz="1100" dirty="0"/>
              <a:t>"</a:t>
            </a:r>
          </a:p>
          <a:p>
            <a:r>
              <a:rPr lang="en-US" altLang="zh-CN" sz="1100" dirty="0"/>
              <a:t>        </a:t>
            </a:r>
            <a:r>
              <a:rPr lang="en-US" altLang="zh-CN" sz="1100" dirty="0" err="1"/>
              <a:t>android:layout_height</a:t>
            </a:r>
            <a:r>
              <a:rPr lang="en-US" altLang="zh-CN" sz="1100" dirty="0"/>
              <a:t>="</a:t>
            </a:r>
            <a:r>
              <a:rPr lang="en-US" altLang="zh-CN" sz="1100" dirty="0" err="1"/>
              <a:t>wrap_content</a:t>
            </a:r>
            <a:r>
              <a:rPr lang="en-US" altLang="zh-CN" sz="1100" dirty="0"/>
              <a:t>"&gt;</a:t>
            </a:r>
          </a:p>
          <a:p>
            <a:endParaRPr lang="en-US" altLang="zh-CN" sz="1100" dirty="0"/>
          </a:p>
          <a:p>
            <a:r>
              <a:rPr lang="en-US" altLang="zh-CN" sz="1100" dirty="0"/>
              <a:t>        &lt;</a:t>
            </a:r>
            <a:r>
              <a:rPr lang="en-US" altLang="zh-CN" sz="1100" dirty="0" err="1"/>
              <a:t>ImageView</a:t>
            </a:r>
            <a:endParaRPr lang="en-US" altLang="zh-CN" sz="1100" dirty="0"/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android:id</a:t>
            </a:r>
            <a:r>
              <a:rPr lang="en-US" altLang="zh-CN" sz="1100" dirty="0"/>
              <a:t>="@+id/</a:t>
            </a:r>
            <a:r>
              <a:rPr lang="en-US" altLang="zh-CN" sz="1100" dirty="0" err="1"/>
              <a:t>fruitImage</a:t>
            </a:r>
            <a:r>
              <a:rPr lang="en-US" altLang="zh-CN" sz="1100" dirty="0"/>
              <a:t>"</a:t>
            </a:r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android:layout_width</a:t>
            </a:r>
            <a:r>
              <a:rPr lang="en-US" altLang="zh-CN" sz="1100" dirty="0"/>
              <a:t>="</a:t>
            </a:r>
            <a:r>
              <a:rPr lang="en-US" altLang="zh-CN" sz="1100" dirty="0" err="1"/>
              <a:t>match_parent</a:t>
            </a:r>
            <a:r>
              <a:rPr lang="en-US" altLang="zh-CN" sz="1100" dirty="0"/>
              <a:t>"</a:t>
            </a:r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android:layout_height</a:t>
            </a:r>
            <a:r>
              <a:rPr lang="en-US" altLang="zh-CN" sz="1100" dirty="0"/>
              <a:t>="100dp"</a:t>
            </a:r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android:scaleType</a:t>
            </a:r>
            <a:r>
              <a:rPr lang="en-US" altLang="zh-CN" sz="1100" dirty="0"/>
              <a:t>="</a:t>
            </a:r>
            <a:r>
              <a:rPr lang="en-US" altLang="zh-CN" sz="1100" dirty="0" err="1"/>
              <a:t>centerCrop</a:t>
            </a:r>
            <a:r>
              <a:rPr lang="en-US" altLang="zh-CN" sz="1100" dirty="0"/>
              <a:t>" /&gt;</a:t>
            </a:r>
          </a:p>
          <a:p>
            <a:endParaRPr lang="en-US" altLang="zh-CN" sz="1100" dirty="0"/>
          </a:p>
          <a:p>
            <a:r>
              <a:rPr lang="en-US" altLang="zh-CN" sz="1100" dirty="0"/>
              <a:t>        &lt;</a:t>
            </a:r>
            <a:r>
              <a:rPr lang="en-US" altLang="zh-CN" sz="1100" dirty="0" err="1"/>
              <a:t>TextView</a:t>
            </a:r>
            <a:endParaRPr lang="en-US" altLang="zh-CN" sz="1100" dirty="0"/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android:id</a:t>
            </a:r>
            <a:r>
              <a:rPr lang="en-US" altLang="zh-CN" sz="1100" dirty="0"/>
              <a:t>="@+id/</a:t>
            </a:r>
            <a:r>
              <a:rPr lang="en-US" altLang="zh-CN" sz="1100" dirty="0" err="1"/>
              <a:t>fruitName</a:t>
            </a:r>
            <a:r>
              <a:rPr lang="en-US" altLang="zh-CN" sz="1100" dirty="0"/>
              <a:t>"</a:t>
            </a:r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android:layout_width</a:t>
            </a:r>
            <a:r>
              <a:rPr lang="en-US" altLang="zh-CN" sz="1100" dirty="0"/>
              <a:t>="</a:t>
            </a:r>
            <a:r>
              <a:rPr lang="en-US" altLang="zh-CN" sz="1100" dirty="0" err="1"/>
              <a:t>wrap_content</a:t>
            </a:r>
            <a:r>
              <a:rPr lang="en-US" altLang="zh-CN" sz="1100" dirty="0"/>
              <a:t>"</a:t>
            </a:r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android:layout_height</a:t>
            </a:r>
            <a:r>
              <a:rPr lang="en-US" altLang="zh-CN" sz="1100" dirty="0"/>
              <a:t>="</a:t>
            </a:r>
            <a:r>
              <a:rPr lang="en-US" altLang="zh-CN" sz="1100" dirty="0" err="1"/>
              <a:t>wrap_content</a:t>
            </a:r>
            <a:r>
              <a:rPr lang="en-US" altLang="zh-CN" sz="1100" dirty="0"/>
              <a:t>"</a:t>
            </a:r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android:layout_gravity</a:t>
            </a:r>
            <a:r>
              <a:rPr lang="en-US" altLang="zh-CN" sz="1100" dirty="0"/>
              <a:t>="</a:t>
            </a:r>
            <a:r>
              <a:rPr lang="en-US" altLang="zh-CN" sz="1100" dirty="0" err="1"/>
              <a:t>center_horizontal</a:t>
            </a:r>
            <a:r>
              <a:rPr lang="en-US" altLang="zh-CN" sz="1100" dirty="0"/>
              <a:t>"</a:t>
            </a:r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android:layout_margin</a:t>
            </a:r>
            <a:r>
              <a:rPr lang="en-US" altLang="zh-CN" sz="1100" dirty="0"/>
              <a:t>="5dp"</a:t>
            </a:r>
          </a:p>
          <a:p>
            <a:r>
              <a:rPr lang="en-US" altLang="zh-CN" sz="1100" dirty="0"/>
              <a:t>            </a:t>
            </a:r>
            <a:r>
              <a:rPr lang="en-US" altLang="zh-CN" sz="1100" dirty="0" err="1"/>
              <a:t>android:textSize</a:t>
            </a:r>
            <a:r>
              <a:rPr lang="en-US" altLang="zh-CN" sz="1100" dirty="0"/>
              <a:t>="16sp" /&gt;</a:t>
            </a:r>
          </a:p>
          <a:p>
            <a:r>
              <a:rPr lang="en-US" altLang="zh-CN" sz="1100" dirty="0"/>
              <a:t>    &lt;/</a:t>
            </a:r>
            <a:r>
              <a:rPr lang="en-US" altLang="zh-CN" sz="1100" dirty="0" err="1"/>
              <a:t>LinearLayout</a:t>
            </a:r>
            <a:r>
              <a:rPr lang="en-US" altLang="zh-CN" sz="1100" dirty="0"/>
              <a:t>&gt;</a:t>
            </a:r>
          </a:p>
          <a:p>
            <a:endParaRPr lang="en-US" altLang="zh-CN" sz="1100" dirty="0"/>
          </a:p>
          <a:p>
            <a:r>
              <a:rPr lang="en-US" altLang="zh-CN" sz="1100" dirty="0"/>
              <a:t>&lt;/</a:t>
            </a:r>
            <a:r>
              <a:rPr lang="en-US" altLang="zh-CN" sz="1100" dirty="0" err="1"/>
              <a:t>com.google.android.material.card.MaterialCardView</a:t>
            </a:r>
            <a:r>
              <a:rPr lang="en-US" altLang="zh-CN" sz="11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407628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F8F623D-54EC-417B-B4ED-202857F02BD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693" y="2023426"/>
            <a:ext cx="2396611" cy="446944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MaterialCardView</a:t>
            </a:r>
            <a:r>
              <a:rPr lang="zh-CN" altLang="en-US" sz="2400" dirty="0"/>
              <a:t>的用法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199" y="1373278"/>
            <a:ext cx="1051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将上述卡片式布局嵌入到</a:t>
            </a:r>
            <a:r>
              <a:rPr lang="en-US" altLang="zh-CN" dirty="0" err="1"/>
              <a:t>RecyclerView</a:t>
            </a:r>
            <a:r>
              <a:rPr lang="zh-CN" altLang="en-US" dirty="0"/>
              <a:t>当中，效果如下图所示。</a:t>
            </a:r>
          </a:p>
        </p:txBody>
      </p:sp>
    </p:spTree>
    <p:extLst>
      <p:ext uri="{BB962C8B-B14F-4D97-AF65-F5344CB8AC3E}">
        <p14:creationId xmlns:p14="http://schemas.microsoft.com/office/powerpoint/2010/main" val="1768785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什么是</a:t>
            </a:r>
            <a:r>
              <a:rPr lang="en-US" altLang="zh-CN" sz="2400" dirty="0"/>
              <a:t>Material Design</a:t>
            </a:r>
            <a:endParaRPr lang="zh-CN" altLang="en-US" sz="24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7C955-4B1D-41AE-AC08-2BFF7D060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5239"/>
            <a:ext cx="5771606" cy="34561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/>
              <a:t>Material Design</a:t>
            </a:r>
            <a:r>
              <a:rPr lang="zh-CN" altLang="en-US" sz="1800" dirty="0"/>
              <a:t>是由</a:t>
            </a:r>
            <a:r>
              <a:rPr lang="en-US" altLang="zh-CN" sz="1800" dirty="0"/>
              <a:t>Google</a:t>
            </a:r>
            <a:r>
              <a:rPr lang="zh-CN" altLang="en-US" sz="1800" dirty="0"/>
              <a:t>的设计工程师们基于传统优秀的设计原则，结合丰富的创意和科学技术所开发的一套全新的界面设计语言，包含了视觉、运动、互动效果等特性。为了做出表率，</a:t>
            </a:r>
            <a:r>
              <a:rPr lang="en-US" altLang="zh-CN" sz="1800" dirty="0"/>
              <a:t>Google</a:t>
            </a:r>
            <a:r>
              <a:rPr lang="zh-CN" altLang="en-US" sz="1800" dirty="0"/>
              <a:t>从</a:t>
            </a:r>
            <a:r>
              <a:rPr lang="en-US" altLang="zh-CN" sz="1800" dirty="0"/>
              <a:t>Android 5.0</a:t>
            </a:r>
            <a:r>
              <a:rPr lang="zh-CN" altLang="en-US" sz="1800" dirty="0"/>
              <a:t>系统开始，就将所有内置的应用都使用</a:t>
            </a:r>
            <a:r>
              <a:rPr lang="en-US" altLang="zh-CN" sz="1800" dirty="0"/>
              <a:t>Material Design</a:t>
            </a:r>
            <a:r>
              <a:rPr lang="zh-CN" altLang="en-US" sz="1800" dirty="0"/>
              <a:t>风格进行设计。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25D55A3-3093-40C8-9217-16F978D4B0E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386" y="2290784"/>
            <a:ext cx="2163973" cy="381804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07CD70D-31A5-45ED-BEAE-057B71E50A5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295" y="2290784"/>
            <a:ext cx="2163973" cy="381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153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0F0C-E588-4A18-A32C-7836EDB3B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6071" y="3145206"/>
            <a:ext cx="9119857" cy="567587"/>
          </a:xfrm>
        </p:spPr>
        <p:txBody>
          <a:bodyPr>
            <a:normAutofit fontScale="90000"/>
          </a:bodyPr>
          <a:lstStyle/>
          <a:p>
            <a:r>
              <a:rPr lang="zh-CN" altLang="en-US" sz="3200" dirty="0"/>
              <a:t>下拉刷新</a:t>
            </a:r>
          </a:p>
        </p:txBody>
      </p:sp>
    </p:spTree>
    <p:extLst>
      <p:ext uri="{BB962C8B-B14F-4D97-AF65-F5344CB8AC3E}">
        <p14:creationId xmlns:p14="http://schemas.microsoft.com/office/powerpoint/2010/main" val="2959998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SwipeRefreshLayout</a:t>
            </a:r>
            <a:r>
              <a:rPr lang="zh-CN" altLang="en-US" sz="2400" dirty="0"/>
              <a:t>的用法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7C955-4B1D-41AE-AC08-2BFF7D060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7479"/>
            <a:ext cx="10515600" cy="5887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sz="1800" dirty="0" err="1"/>
              <a:t>SwipeRefreshLayout</a:t>
            </a:r>
            <a:r>
              <a:rPr lang="zh-CN" altLang="en-US" sz="1800" dirty="0"/>
              <a:t>就是用于实现下拉刷新功能的核心类，它是由</a:t>
            </a:r>
            <a:r>
              <a:rPr lang="en-US" altLang="zh-CN" sz="1800" dirty="0" err="1"/>
              <a:t>AndroidX</a:t>
            </a:r>
            <a:r>
              <a:rPr lang="zh-CN" altLang="en-US" sz="1800" dirty="0"/>
              <a:t>库提供的。我们把想要实现下拉刷新功能的控件放置到</a:t>
            </a:r>
            <a:r>
              <a:rPr lang="en-US" altLang="zh-CN" sz="1800" dirty="0" err="1"/>
              <a:t>SwipeRefreshLayout</a:t>
            </a:r>
            <a:r>
              <a:rPr lang="zh-CN" altLang="en-US" sz="1800" dirty="0"/>
              <a:t>中，就可以迅速让这个控件支持下拉刷新。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E55FE0C-6511-44E9-8861-1A10B61BB52A}"/>
              </a:ext>
            </a:extLst>
          </p:cNvPr>
          <p:cNvSpPr/>
          <p:nvPr/>
        </p:nvSpPr>
        <p:spPr>
          <a:xfrm>
            <a:off x="838199" y="1965533"/>
            <a:ext cx="1009187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&lt;androidx.drawerlayout.widget.DrawerLayout</a:t>
            </a:r>
          </a:p>
          <a:p>
            <a:r>
              <a:rPr lang="zh-CN" altLang="en-US" sz="1100" dirty="0"/>
              <a:t>    xmlns:android="http://schemas.android.com/apk/res/android"</a:t>
            </a:r>
          </a:p>
          <a:p>
            <a:r>
              <a:rPr lang="zh-CN" altLang="en-US" sz="1100" dirty="0"/>
              <a:t>    xmlns:app="http://schemas.android.com/apk/res-auto"</a:t>
            </a:r>
          </a:p>
          <a:p>
            <a:r>
              <a:rPr lang="zh-CN" altLang="en-US" sz="1100" dirty="0"/>
              <a:t>    android:id="@+id/drawerLayout"</a:t>
            </a:r>
          </a:p>
          <a:p>
            <a:r>
              <a:rPr lang="zh-CN" altLang="en-US" sz="1100" dirty="0"/>
              <a:t>    android:layout_width="match_parent"</a:t>
            </a:r>
          </a:p>
          <a:p>
            <a:r>
              <a:rPr lang="zh-CN" altLang="en-US" sz="1100" dirty="0"/>
              <a:t>    android:layout_height="match_parent"&gt;</a:t>
            </a:r>
          </a:p>
          <a:p>
            <a:endParaRPr lang="zh-CN" altLang="en-US" sz="1100" dirty="0"/>
          </a:p>
          <a:p>
            <a:r>
              <a:rPr lang="zh-CN" altLang="en-US" sz="1100" dirty="0"/>
              <a:t>    &lt;FrameLayout</a:t>
            </a:r>
          </a:p>
          <a:p>
            <a:r>
              <a:rPr lang="zh-CN" altLang="en-US" sz="1100" dirty="0"/>
              <a:t>        android:layout_width="match_parent"</a:t>
            </a:r>
          </a:p>
          <a:p>
            <a:r>
              <a:rPr lang="zh-CN" altLang="en-US" sz="1100" dirty="0"/>
              <a:t>        android:layout_height="match_parent"&gt;</a:t>
            </a:r>
          </a:p>
          <a:p>
            <a:r>
              <a:rPr lang="zh-CN" altLang="en-US" sz="1100" dirty="0"/>
              <a:t>        …</a:t>
            </a:r>
          </a:p>
          <a:p>
            <a:r>
              <a:rPr lang="zh-CN" altLang="en-US" sz="1100" b="1" dirty="0"/>
              <a:t>        &lt;androidx.swiperefreshlayout.widget.SwipeRefreshLayout</a:t>
            </a:r>
          </a:p>
          <a:p>
            <a:r>
              <a:rPr lang="zh-CN" altLang="en-US" sz="1100" b="1" dirty="0"/>
              <a:t>            android:id="@+id/swipeRefresh"</a:t>
            </a:r>
          </a:p>
          <a:p>
            <a:r>
              <a:rPr lang="zh-CN" altLang="en-US" sz="1100" b="1" dirty="0"/>
              <a:t>            android:layout_width="match_parent"</a:t>
            </a:r>
          </a:p>
          <a:p>
            <a:r>
              <a:rPr lang="zh-CN" altLang="en-US" sz="1100" b="1" dirty="0"/>
              <a:t>            android:layout_height="match_parent"</a:t>
            </a:r>
          </a:p>
          <a:p>
            <a:r>
              <a:rPr lang="zh-CN" altLang="en-US" sz="1100" b="1" dirty="0"/>
              <a:t>            app:layout_behavior="@string/appbar_scrolling_view_behavior"&gt;</a:t>
            </a:r>
          </a:p>
          <a:p>
            <a:endParaRPr lang="zh-CN" altLang="en-US" sz="1100" dirty="0"/>
          </a:p>
          <a:p>
            <a:r>
              <a:rPr lang="zh-CN" altLang="en-US" sz="1100" dirty="0"/>
              <a:t>            &lt;androidx.recyclerview.widget.RecyclerView</a:t>
            </a:r>
          </a:p>
          <a:p>
            <a:r>
              <a:rPr lang="zh-CN" altLang="en-US" sz="1100" dirty="0"/>
              <a:t>                android:id="@+id/recyclerView"</a:t>
            </a:r>
          </a:p>
          <a:p>
            <a:r>
              <a:rPr lang="zh-CN" altLang="en-US" sz="1100" dirty="0"/>
              <a:t>                android:layout_width="match_parent"</a:t>
            </a:r>
          </a:p>
          <a:p>
            <a:r>
              <a:rPr lang="zh-CN" altLang="en-US" sz="1100" dirty="0"/>
              <a:t>                android:layout_height="match_parent"</a:t>
            </a:r>
          </a:p>
          <a:p>
            <a:r>
              <a:rPr lang="zh-CN" altLang="en-US" sz="1100" dirty="0"/>
              <a:t>                app:layout_behavior="@string/appbar_scrolling_view_behavior" /&gt;</a:t>
            </a:r>
          </a:p>
          <a:p>
            <a:endParaRPr lang="zh-CN" altLang="en-US" sz="1100" dirty="0"/>
          </a:p>
          <a:p>
            <a:r>
              <a:rPr lang="zh-CN" altLang="en-US" sz="1100" b="1" dirty="0"/>
              <a:t>        &lt;/androidx.swiperefreshlayout.widget.SwipeRefreshLayout&gt;</a:t>
            </a:r>
          </a:p>
          <a:p>
            <a:r>
              <a:rPr lang="zh-CN" altLang="en-US" sz="1100" dirty="0"/>
              <a:t>        …</a:t>
            </a:r>
          </a:p>
          <a:p>
            <a:r>
              <a:rPr lang="zh-CN" altLang="en-US" sz="1100" dirty="0"/>
              <a:t>    &lt;/FrameLayout&gt;</a:t>
            </a:r>
          </a:p>
          <a:p>
            <a:r>
              <a:rPr lang="zh-CN" altLang="en-US" sz="1100" dirty="0"/>
              <a:t>    …</a:t>
            </a:r>
          </a:p>
          <a:p>
            <a:r>
              <a:rPr lang="zh-CN" altLang="en-US" sz="1100" dirty="0"/>
              <a:t>&lt;/androidx.drawerlayout.widget.DrawerLayout&gt;</a:t>
            </a:r>
          </a:p>
        </p:txBody>
      </p:sp>
    </p:spTree>
    <p:extLst>
      <p:ext uri="{BB962C8B-B14F-4D97-AF65-F5344CB8AC3E}">
        <p14:creationId xmlns:p14="http://schemas.microsoft.com/office/powerpoint/2010/main" val="6141865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12B9B6D-77C9-4BEE-98C9-2B795D8B1B4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692" y="2023425"/>
            <a:ext cx="2396611" cy="446944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SwipeRefreshLayout</a:t>
            </a:r>
            <a:r>
              <a:rPr lang="zh-CN" altLang="en-US" sz="2400" dirty="0"/>
              <a:t>的用法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200" y="1266139"/>
            <a:ext cx="1051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现在在屏幕的主界面向下拖动，会有一个下拉刷新的进度条出现，松手后就会自动进行刷新了。</a:t>
            </a:r>
          </a:p>
        </p:txBody>
      </p:sp>
    </p:spTree>
    <p:extLst>
      <p:ext uri="{BB962C8B-B14F-4D97-AF65-F5344CB8AC3E}">
        <p14:creationId xmlns:p14="http://schemas.microsoft.com/office/powerpoint/2010/main" val="25171122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0F0C-E588-4A18-A32C-7836EDB3B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6071" y="3145206"/>
            <a:ext cx="9119857" cy="567587"/>
          </a:xfrm>
        </p:spPr>
        <p:txBody>
          <a:bodyPr>
            <a:normAutofit fontScale="90000"/>
          </a:bodyPr>
          <a:lstStyle/>
          <a:p>
            <a:r>
              <a:rPr lang="en-US" altLang="zh-CN" sz="3200" dirty="0"/>
              <a:t>Kotlin</a:t>
            </a:r>
            <a:r>
              <a:rPr lang="zh-CN" altLang="en-US" sz="3200" dirty="0"/>
              <a:t>课堂</a:t>
            </a:r>
          </a:p>
        </p:txBody>
      </p:sp>
    </p:spTree>
    <p:extLst>
      <p:ext uri="{BB962C8B-B14F-4D97-AF65-F5344CB8AC3E}">
        <p14:creationId xmlns:p14="http://schemas.microsoft.com/office/powerpoint/2010/main" val="1022212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求</a:t>
            </a:r>
            <a:r>
              <a:rPr lang="en-US" altLang="zh-CN" sz="2400" dirty="0"/>
              <a:t>N</a:t>
            </a:r>
            <a:r>
              <a:rPr lang="zh-CN" altLang="en-US" sz="2400" dirty="0"/>
              <a:t>个数的最大最小值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7C955-4B1D-41AE-AC08-2BFF7D060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7" y="2256576"/>
            <a:ext cx="10515600" cy="3971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800" dirty="0"/>
              <a:t>我们可以通过自定义一个</a:t>
            </a:r>
            <a:r>
              <a:rPr lang="en-US" altLang="zh-CN" sz="1800" dirty="0"/>
              <a:t>max</a:t>
            </a:r>
            <a:r>
              <a:rPr lang="zh-CN" altLang="en-US" sz="1800" dirty="0"/>
              <a:t>函数来获取</a:t>
            </a:r>
            <a:r>
              <a:rPr lang="en-US" altLang="zh-CN" sz="1800" dirty="0"/>
              <a:t>N</a:t>
            </a:r>
            <a:r>
              <a:rPr lang="zh-CN" altLang="en-US" sz="1800" dirty="0"/>
              <a:t>个数中的最大值，代码如下所示：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4A8169-1360-40B7-9BDE-5AA28097AC15}"/>
              </a:ext>
            </a:extLst>
          </p:cNvPr>
          <p:cNvSpPr/>
          <p:nvPr/>
        </p:nvSpPr>
        <p:spPr>
          <a:xfrm>
            <a:off x="838197" y="2838423"/>
            <a:ext cx="933129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fun max(vararg nums: Int): Int {</a:t>
            </a:r>
          </a:p>
          <a:p>
            <a:r>
              <a:rPr lang="zh-CN" altLang="en-US" sz="1600" dirty="0"/>
              <a:t>    var maxNum = Int.MIN_VALUE</a:t>
            </a:r>
          </a:p>
          <a:p>
            <a:r>
              <a:rPr lang="zh-CN" altLang="en-US" sz="1600" dirty="0"/>
              <a:t>    for (num in nums) {</a:t>
            </a:r>
          </a:p>
          <a:p>
            <a:r>
              <a:rPr lang="zh-CN" altLang="en-US" sz="1600" dirty="0"/>
              <a:t>        maxNum = max(maxNum, num)</a:t>
            </a:r>
          </a:p>
          <a:p>
            <a:r>
              <a:rPr lang="zh-CN" altLang="en-US" sz="1600" dirty="0"/>
              <a:t>    }</a:t>
            </a:r>
          </a:p>
          <a:p>
            <a:r>
              <a:rPr lang="zh-CN" altLang="en-US" sz="1600" dirty="0"/>
              <a:t>    return maxNum</a:t>
            </a:r>
          </a:p>
          <a:p>
            <a:r>
              <a:rPr lang="zh-CN" altLang="en-US" sz="1600" dirty="0"/>
              <a:t>}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136665A-39DC-4E58-9363-268B2D24FF81}"/>
              </a:ext>
            </a:extLst>
          </p:cNvPr>
          <p:cNvSpPr/>
          <p:nvPr/>
        </p:nvSpPr>
        <p:spPr>
          <a:xfrm>
            <a:off x="838197" y="4848915"/>
            <a:ext cx="101346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仅仅经过这样的一层封装之后，我们在求N个数的最大值就会变得非常简单：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3466BAF-81E7-4E5E-BC0C-46CA509B6C26}"/>
              </a:ext>
            </a:extLst>
          </p:cNvPr>
          <p:cNvSpPr/>
          <p:nvPr/>
        </p:nvSpPr>
        <p:spPr>
          <a:xfrm>
            <a:off x="838197" y="5412858"/>
            <a:ext cx="986113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val a = 10</a:t>
            </a:r>
          </a:p>
          <a:p>
            <a:r>
              <a:rPr lang="zh-CN" altLang="en-US" sz="1600" dirty="0"/>
              <a:t>val b = 15</a:t>
            </a:r>
          </a:p>
          <a:p>
            <a:r>
              <a:rPr lang="zh-CN" altLang="en-US" sz="1600" dirty="0"/>
              <a:t>val c = 5</a:t>
            </a:r>
          </a:p>
          <a:p>
            <a:r>
              <a:rPr lang="zh-CN" altLang="en-US" sz="1600" dirty="0"/>
              <a:t>val largest = max(a, b, c)</a:t>
            </a:r>
          </a:p>
        </p:txBody>
      </p:sp>
    </p:spTree>
    <p:extLst>
      <p:ext uri="{BB962C8B-B14F-4D97-AF65-F5344CB8AC3E}">
        <p14:creationId xmlns:p14="http://schemas.microsoft.com/office/powerpoint/2010/main" val="7887981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简化</a:t>
            </a:r>
            <a:r>
              <a:rPr lang="en-US" altLang="zh-CN" sz="2400" dirty="0"/>
              <a:t>Toast</a:t>
            </a:r>
            <a:r>
              <a:rPr lang="zh-CN" altLang="en-US" sz="2400" dirty="0"/>
              <a:t>的用法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7C955-4B1D-41AE-AC08-2BFF7D060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028" y="2247130"/>
            <a:ext cx="10515600" cy="643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800" dirty="0"/>
              <a:t>我们可以给</a:t>
            </a:r>
            <a:r>
              <a:rPr lang="en-US" altLang="zh-CN" sz="1800" dirty="0"/>
              <a:t>String</a:t>
            </a:r>
            <a:r>
              <a:rPr lang="zh-CN" altLang="en-US" sz="1800" dirty="0"/>
              <a:t>类和</a:t>
            </a:r>
            <a:r>
              <a:rPr lang="en-US" altLang="zh-CN" sz="1800" dirty="0"/>
              <a:t>Int</a:t>
            </a:r>
            <a:r>
              <a:rPr lang="zh-CN" altLang="en-US" sz="1800" dirty="0"/>
              <a:t>类各添加一个扩展函数，并在里面封装弹出</a:t>
            </a:r>
            <a:r>
              <a:rPr lang="en-US" altLang="zh-CN" sz="1800" dirty="0"/>
              <a:t>Toast</a:t>
            </a:r>
            <a:r>
              <a:rPr lang="zh-CN" altLang="en-US" sz="1800" dirty="0"/>
              <a:t>的具体逻辑。这样以后每次想要弹出</a:t>
            </a:r>
            <a:r>
              <a:rPr lang="en-US" altLang="zh-CN" sz="1800" dirty="0"/>
              <a:t>Toast</a:t>
            </a:r>
            <a:r>
              <a:rPr lang="zh-CN" altLang="en-US" sz="1800" dirty="0"/>
              <a:t>提示时，只需要调用它们的扩展函数就可以了。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02419F0-D14C-44BD-A97A-D8E6359BB28A}"/>
              </a:ext>
            </a:extLst>
          </p:cNvPr>
          <p:cNvSpPr/>
          <p:nvPr/>
        </p:nvSpPr>
        <p:spPr>
          <a:xfrm>
            <a:off x="838200" y="3147973"/>
            <a:ext cx="101346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fun </a:t>
            </a:r>
            <a:r>
              <a:rPr lang="en-US" altLang="zh-CN" sz="1600" dirty="0" err="1"/>
              <a:t>String.showToast</a:t>
            </a:r>
            <a:r>
              <a:rPr lang="en-US" altLang="zh-CN" sz="1600" dirty="0"/>
              <a:t>(context: Context) {</a:t>
            </a:r>
          </a:p>
          <a:p>
            <a:r>
              <a:rPr lang="en-US" altLang="zh-CN" sz="1600" dirty="0"/>
              <a:t>    </a:t>
            </a:r>
            <a:r>
              <a:rPr lang="en-US" altLang="zh-CN" sz="1600" dirty="0" err="1"/>
              <a:t>Toast.makeText</a:t>
            </a:r>
            <a:r>
              <a:rPr lang="en-US" altLang="zh-CN" sz="1600" dirty="0"/>
              <a:t>(context, this, </a:t>
            </a:r>
            <a:r>
              <a:rPr lang="en-US" altLang="zh-CN" sz="1600" dirty="0" err="1"/>
              <a:t>Toast.LENGTH_SHORT</a:t>
            </a:r>
            <a:r>
              <a:rPr lang="en-US" altLang="zh-CN" sz="1600" dirty="0"/>
              <a:t>).show()</a:t>
            </a:r>
          </a:p>
          <a:p>
            <a:r>
              <a:rPr lang="en-US" altLang="zh-CN" sz="1600" dirty="0"/>
              <a:t>}</a:t>
            </a:r>
          </a:p>
          <a:p>
            <a:endParaRPr lang="en-US" altLang="zh-CN" sz="1600" dirty="0"/>
          </a:p>
          <a:p>
            <a:r>
              <a:rPr lang="en-US" altLang="zh-CN" sz="1600" dirty="0"/>
              <a:t>fun </a:t>
            </a:r>
            <a:r>
              <a:rPr lang="en-US" altLang="zh-CN" sz="1600" dirty="0" err="1"/>
              <a:t>Int.showToast</a:t>
            </a:r>
            <a:r>
              <a:rPr lang="en-US" altLang="zh-CN" sz="1600" dirty="0"/>
              <a:t>(context: Context) {</a:t>
            </a:r>
          </a:p>
          <a:p>
            <a:r>
              <a:rPr lang="en-US" altLang="zh-CN" sz="1600" dirty="0"/>
              <a:t>    </a:t>
            </a:r>
            <a:r>
              <a:rPr lang="en-US" altLang="zh-CN" sz="1600" dirty="0" err="1"/>
              <a:t>Toast.makeText</a:t>
            </a:r>
            <a:r>
              <a:rPr lang="en-US" altLang="zh-CN" sz="1600" dirty="0"/>
              <a:t>(context, this, </a:t>
            </a:r>
            <a:r>
              <a:rPr lang="en-US" altLang="zh-CN" sz="1600" dirty="0" err="1"/>
              <a:t>Toast.LENGTH_SHORT</a:t>
            </a:r>
            <a:r>
              <a:rPr lang="en-US" altLang="zh-CN" sz="1600" dirty="0"/>
              <a:t>).show()</a:t>
            </a:r>
          </a:p>
          <a:p>
            <a:r>
              <a:rPr lang="en-US" altLang="zh-CN" sz="1600" dirty="0"/>
              <a:t>}</a:t>
            </a:r>
            <a:endParaRPr lang="zh-CN" altLang="en-US" sz="1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BF3C420-57AF-4AB0-83B5-ECA97979818F}"/>
              </a:ext>
            </a:extLst>
          </p:cNvPr>
          <p:cNvSpPr/>
          <p:nvPr/>
        </p:nvSpPr>
        <p:spPr>
          <a:xfrm>
            <a:off x="838200" y="5157692"/>
            <a:ext cx="103824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经过这样的扩展之后，我们在使用Toast时就可以变得非常简单了：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50C98F-5352-443C-B9BD-C0EEED7A2FAC}"/>
              </a:ext>
            </a:extLst>
          </p:cNvPr>
          <p:cNvSpPr/>
          <p:nvPr/>
        </p:nvSpPr>
        <p:spPr>
          <a:xfrm>
            <a:off x="838200" y="5720861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600" dirty="0"/>
              <a:t>"This is Toast".showToast(context)</a:t>
            </a:r>
          </a:p>
          <a:p>
            <a:r>
              <a:rPr lang="zh-CN" altLang="en-US" sz="1600" dirty="0"/>
              <a:t>R.string.app_name.showToast(context)</a:t>
            </a:r>
          </a:p>
        </p:txBody>
      </p:sp>
    </p:spTree>
    <p:extLst>
      <p:ext uri="{BB962C8B-B14F-4D97-AF65-F5344CB8AC3E}">
        <p14:creationId xmlns:p14="http://schemas.microsoft.com/office/powerpoint/2010/main" val="3755686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推荐阅读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A2E1361-1C89-3044-BF01-B357496C77AA}"/>
              </a:ext>
            </a:extLst>
          </p:cNvPr>
          <p:cNvSpPr txBox="1"/>
          <p:nvPr/>
        </p:nvSpPr>
        <p:spPr>
          <a:xfrm>
            <a:off x="810000" y="2540000"/>
            <a:ext cx="72744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《</a:t>
            </a:r>
            <a:r>
              <a:rPr kumimoji="1" lang="zh-CN" altLang="en-US" dirty="0"/>
              <a:t>第一行代码</a:t>
            </a:r>
            <a:r>
              <a:rPr kumimoji="1" lang="en-US" altLang="zh-CN" dirty="0"/>
              <a:t>——Android》</a:t>
            </a:r>
            <a:r>
              <a:rPr kumimoji="1" lang="zh-CN" altLang="en-US" dirty="0"/>
              <a:t>官方主页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https://www.ituring.com.cn/book/2744</a:t>
            </a:r>
            <a:endParaRPr kumimoji="1" lang="en-US" altLang="zh-CN" dirty="0">
              <a:solidFill>
                <a:srgbClr val="00B0F0"/>
              </a:solidFill>
            </a:endParaRPr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 郭霖微信公众号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270050F2-651D-41E8-A3B8-05556AAB72C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13061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sz="2400"/>
              <a:t>推荐阅读</a:t>
            </a:r>
            <a:endParaRPr lang="zh-CN" altLang="en-US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AA07B5E-FB5C-4F8F-8756-C7DDEBFC2FC6}"/>
              </a:ext>
            </a:extLst>
          </p:cNvPr>
          <p:cNvSpPr txBox="1"/>
          <p:nvPr/>
        </p:nvSpPr>
        <p:spPr>
          <a:xfrm>
            <a:off x="810000" y="2540000"/>
            <a:ext cx="72744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《</a:t>
            </a:r>
            <a:r>
              <a:rPr kumimoji="1" lang="zh-CN" altLang="en-US" dirty="0"/>
              <a:t>第一行代码</a:t>
            </a:r>
            <a:r>
              <a:rPr kumimoji="1" lang="en-US" altLang="zh-CN" dirty="0"/>
              <a:t>——Android》</a:t>
            </a:r>
            <a:r>
              <a:rPr kumimoji="1" lang="zh-CN" altLang="en-US" dirty="0"/>
              <a:t>官方主页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https://www.ituring.com.cn/book/2744</a:t>
            </a:r>
            <a:endParaRPr kumimoji="1" lang="en-US" altLang="zh-CN" dirty="0">
              <a:solidFill>
                <a:srgbClr val="00B0F0"/>
              </a:solidFill>
            </a:endParaRPr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 郭霖微信公众号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FE36540-7F7B-418A-934D-A7D997B81F0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4098925"/>
            <a:ext cx="1822450" cy="1857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 descr="手机屏幕截图&#10;&#10;描述已自动生成">
            <a:extLst>
              <a:ext uri="{FF2B5EF4-FFF2-40B4-BE49-F238E27FC236}">
                <a16:creationId xmlns:a16="http://schemas.microsoft.com/office/drawing/2014/main" id="{AF63C851-622F-44FC-92BC-A75A28A8BC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1" y="2317750"/>
            <a:ext cx="3462516" cy="381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1134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0F0C-E588-4A18-A32C-7836EDB3B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0598" y="3163750"/>
            <a:ext cx="9110804" cy="530500"/>
          </a:xfrm>
        </p:spPr>
        <p:txBody>
          <a:bodyPr>
            <a:normAutofit fontScale="90000"/>
          </a:bodyPr>
          <a:lstStyle/>
          <a:p>
            <a:r>
              <a:rPr lang="zh-CN" altLang="en-US" sz="3200" dirty="0"/>
              <a:t>结束</a:t>
            </a:r>
          </a:p>
        </p:txBody>
      </p:sp>
    </p:spTree>
    <p:extLst>
      <p:ext uri="{BB962C8B-B14F-4D97-AF65-F5344CB8AC3E}">
        <p14:creationId xmlns:p14="http://schemas.microsoft.com/office/powerpoint/2010/main" val="1389320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0F0C-E588-4A18-A32C-7836EDB3B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6071" y="3145206"/>
            <a:ext cx="9119857" cy="567587"/>
          </a:xfrm>
        </p:spPr>
        <p:txBody>
          <a:bodyPr>
            <a:normAutofit fontScale="90000"/>
          </a:bodyPr>
          <a:lstStyle/>
          <a:p>
            <a:r>
              <a:rPr lang="en-US" altLang="zh-CN" sz="3200" dirty="0"/>
              <a:t>Toolbar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57099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Toolbar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198" y="911613"/>
            <a:ext cx="10515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Toolbar</a:t>
            </a:r>
            <a:r>
              <a:rPr lang="zh-CN" altLang="en-US" dirty="0"/>
              <a:t>将会是我们本章接触的第一个控件，是由</a:t>
            </a:r>
            <a:r>
              <a:rPr lang="en-US" altLang="zh-CN" dirty="0" err="1"/>
              <a:t>AndroidX</a:t>
            </a:r>
            <a:r>
              <a:rPr lang="zh-CN" altLang="en-US" dirty="0"/>
              <a:t>库提供的。</a:t>
            </a:r>
            <a:r>
              <a:rPr lang="en-US" altLang="zh-CN" dirty="0"/>
              <a:t>Toolbar</a:t>
            </a:r>
            <a:r>
              <a:rPr lang="zh-CN" altLang="en-US" dirty="0"/>
              <a:t>的强大之处在于，它不仅继承了</a:t>
            </a:r>
            <a:r>
              <a:rPr lang="en-US" altLang="zh-CN" dirty="0" err="1"/>
              <a:t>ActionBar</a:t>
            </a:r>
            <a:r>
              <a:rPr lang="zh-CN" altLang="en-US" dirty="0"/>
              <a:t>的所有功能，而且灵活性很高，可以配合其他控件完成一些</a:t>
            </a:r>
            <a:r>
              <a:rPr lang="en-US" altLang="zh-CN" dirty="0"/>
              <a:t>Material Design</a:t>
            </a:r>
            <a:r>
              <a:rPr lang="zh-CN" altLang="en-US" dirty="0"/>
              <a:t>的效果。代码如下所示：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F704168-D74D-4FA7-A287-1BB08AD4855F}"/>
              </a:ext>
            </a:extLst>
          </p:cNvPr>
          <p:cNvSpPr/>
          <p:nvPr/>
        </p:nvSpPr>
        <p:spPr>
          <a:xfrm>
            <a:off x="838198" y="2314028"/>
            <a:ext cx="1051559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&lt;FrameLayout xmlns:android="http://schemas.android.com/apk/res/android"</a:t>
            </a:r>
          </a:p>
          <a:p>
            <a:r>
              <a:rPr lang="zh-CN" altLang="en-US" sz="1600" dirty="0"/>
              <a:t>    xmlns:app="http://schemas.android.com/apk/res-auto"</a:t>
            </a:r>
          </a:p>
          <a:p>
            <a:r>
              <a:rPr lang="zh-CN" altLang="en-US" sz="1600" dirty="0"/>
              <a:t>    android:layout_width="match_parent"</a:t>
            </a:r>
          </a:p>
          <a:p>
            <a:r>
              <a:rPr lang="zh-CN" altLang="en-US" sz="1600" dirty="0"/>
              <a:t>    android:layout_height="match_parent"&gt;</a:t>
            </a:r>
          </a:p>
          <a:p>
            <a:endParaRPr lang="zh-CN" altLang="en-US" sz="1600" dirty="0"/>
          </a:p>
          <a:p>
            <a:r>
              <a:rPr lang="zh-CN" altLang="en-US" sz="1600" dirty="0"/>
              <a:t>    &lt;androidx.appcompat.widget.Toolbar</a:t>
            </a:r>
          </a:p>
          <a:p>
            <a:r>
              <a:rPr lang="zh-CN" altLang="en-US" sz="1600" dirty="0"/>
              <a:t>        android:id="@+id/toolbar"</a:t>
            </a:r>
          </a:p>
          <a:p>
            <a:r>
              <a:rPr lang="zh-CN" altLang="en-US" sz="1600" dirty="0"/>
              <a:t>        android:layout_width="match_parent"</a:t>
            </a:r>
          </a:p>
          <a:p>
            <a:r>
              <a:rPr lang="zh-CN" altLang="en-US" sz="1600" dirty="0"/>
              <a:t>        android:layout_height="?attr/actionBarSize"</a:t>
            </a:r>
          </a:p>
          <a:p>
            <a:r>
              <a:rPr lang="zh-CN" altLang="en-US" sz="1600" dirty="0"/>
              <a:t>        android:background="@color/colorPrimary"</a:t>
            </a:r>
          </a:p>
          <a:p>
            <a:r>
              <a:rPr lang="zh-CN" altLang="en-US" sz="1600" dirty="0"/>
              <a:t>        android:theme="@style/ThemeOverlay.AppCompat.Dark.ActionBar"</a:t>
            </a:r>
          </a:p>
          <a:p>
            <a:r>
              <a:rPr lang="zh-CN" altLang="en-US" sz="1600" dirty="0"/>
              <a:t>        app:popupTheme="@style/ThemeOverlay.AppCompat.Light" /&gt;</a:t>
            </a:r>
          </a:p>
          <a:p>
            <a:endParaRPr lang="zh-CN" altLang="en-US" sz="1600" dirty="0"/>
          </a:p>
          <a:p>
            <a:r>
              <a:rPr lang="zh-CN" altLang="en-US" sz="1600" dirty="0"/>
              <a:t>&lt;/FrameLayout&gt;</a:t>
            </a:r>
          </a:p>
        </p:txBody>
      </p:sp>
    </p:spTree>
    <p:extLst>
      <p:ext uri="{BB962C8B-B14F-4D97-AF65-F5344CB8AC3E}">
        <p14:creationId xmlns:p14="http://schemas.microsoft.com/office/powerpoint/2010/main" val="920537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Toolbar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198" y="1165834"/>
            <a:ext cx="1051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不过只有一个标题的</a:t>
            </a:r>
            <a:r>
              <a:rPr lang="en-US" altLang="zh-CN" dirty="0"/>
              <a:t>Toolbar</a:t>
            </a:r>
            <a:r>
              <a:rPr lang="zh-CN" altLang="en-US" dirty="0"/>
              <a:t>看起来太单调了，我们还可以再添加一些</a:t>
            </a:r>
            <a:r>
              <a:rPr lang="en-US" altLang="zh-CN" dirty="0"/>
              <a:t>action</a:t>
            </a:r>
            <a:r>
              <a:rPr lang="zh-CN" altLang="en-US" dirty="0"/>
              <a:t>按钮来让</a:t>
            </a:r>
            <a:r>
              <a:rPr lang="en-US" altLang="zh-CN" dirty="0"/>
              <a:t>Toolbar</a:t>
            </a:r>
            <a:r>
              <a:rPr lang="zh-CN" altLang="en-US" dirty="0"/>
              <a:t>更加丰富一些。创建一个</a:t>
            </a:r>
            <a:r>
              <a:rPr lang="en-US" altLang="zh-CN" dirty="0"/>
              <a:t>toolbar.xml</a:t>
            </a:r>
            <a:r>
              <a:rPr lang="zh-CN" altLang="en-US" dirty="0"/>
              <a:t>菜单文件，并编写如下代码：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F704168-D74D-4FA7-A287-1BB08AD4855F}"/>
              </a:ext>
            </a:extLst>
          </p:cNvPr>
          <p:cNvSpPr/>
          <p:nvPr/>
        </p:nvSpPr>
        <p:spPr>
          <a:xfrm>
            <a:off x="838198" y="2236290"/>
            <a:ext cx="1051559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&lt;menu </a:t>
            </a:r>
            <a:r>
              <a:rPr lang="en-US" altLang="zh-CN" sz="1600" dirty="0" err="1"/>
              <a:t>xmlns:android</a:t>
            </a:r>
            <a:r>
              <a:rPr lang="en-US" altLang="zh-CN" sz="1600" dirty="0"/>
              <a:t>="http://schemas.android.com/</a:t>
            </a:r>
            <a:r>
              <a:rPr lang="en-US" altLang="zh-CN" sz="1600" dirty="0" err="1"/>
              <a:t>apk</a:t>
            </a:r>
            <a:r>
              <a:rPr lang="en-US" altLang="zh-CN" sz="1600" dirty="0"/>
              <a:t>/res/android"</a:t>
            </a:r>
          </a:p>
          <a:p>
            <a:r>
              <a:rPr lang="en-US" altLang="zh-CN" sz="1600" dirty="0"/>
              <a:t>    </a:t>
            </a:r>
            <a:r>
              <a:rPr lang="en-US" altLang="zh-CN" sz="1600" dirty="0" err="1"/>
              <a:t>xmlns:app</a:t>
            </a:r>
            <a:r>
              <a:rPr lang="en-US" altLang="zh-CN" sz="1600" dirty="0"/>
              <a:t>="http://schemas.android.com/</a:t>
            </a:r>
            <a:r>
              <a:rPr lang="en-US" altLang="zh-CN" sz="1600" dirty="0" err="1"/>
              <a:t>apk</a:t>
            </a:r>
            <a:r>
              <a:rPr lang="en-US" altLang="zh-CN" sz="1600" dirty="0"/>
              <a:t>/res-auto"&gt;</a:t>
            </a:r>
          </a:p>
          <a:p>
            <a:r>
              <a:rPr lang="en-US" altLang="zh-CN" sz="1600" dirty="0"/>
              <a:t>    &lt;item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android:id</a:t>
            </a:r>
            <a:r>
              <a:rPr lang="en-US" altLang="zh-CN" sz="1600" dirty="0"/>
              <a:t>="@+id/backup"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android:icon</a:t>
            </a:r>
            <a:r>
              <a:rPr lang="en-US" altLang="zh-CN" sz="1600" dirty="0"/>
              <a:t>="@drawable/</a:t>
            </a:r>
            <a:r>
              <a:rPr lang="en-US" altLang="zh-CN" sz="1600" dirty="0" err="1"/>
              <a:t>ic_backup</a:t>
            </a:r>
            <a:r>
              <a:rPr lang="en-US" altLang="zh-CN" sz="1600" dirty="0"/>
              <a:t>"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android:title</a:t>
            </a:r>
            <a:r>
              <a:rPr lang="en-US" altLang="zh-CN" sz="1600" dirty="0"/>
              <a:t>="Backup"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app:showAsAction</a:t>
            </a:r>
            <a:r>
              <a:rPr lang="en-US" altLang="zh-CN" sz="1600" dirty="0"/>
              <a:t>="always" /&gt;</a:t>
            </a:r>
          </a:p>
          <a:p>
            <a:r>
              <a:rPr lang="en-US" altLang="zh-CN" sz="1600" dirty="0"/>
              <a:t>    &lt;item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android:id</a:t>
            </a:r>
            <a:r>
              <a:rPr lang="en-US" altLang="zh-CN" sz="1600" dirty="0"/>
              <a:t>="@+id/delete"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android:icon</a:t>
            </a:r>
            <a:r>
              <a:rPr lang="en-US" altLang="zh-CN" sz="1600" dirty="0"/>
              <a:t>="@drawable/</a:t>
            </a:r>
            <a:r>
              <a:rPr lang="en-US" altLang="zh-CN" sz="1600" dirty="0" err="1"/>
              <a:t>ic_delete</a:t>
            </a:r>
            <a:r>
              <a:rPr lang="en-US" altLang="zh-CN" sz="1600" dirty="0"/>
              <a:t>"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android:title</a:t>
            </a:r>
            <a:r>
              <a:rPr lang="en-US" altLang="zh-CN" sz="1600" dirty="0"/>
              <a:t>="Delete"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app:showAsAction</a:t>
            </a:r>
            <a:r>
              <a:rPr lang="en-US" altLang="zh-CN" sz="1600" dirty="0"/>
              <a:t>="</a:t>
            </a:r>
            <a:r>
              <a:rPr lang="en-US" altLang="zh-CN" sz="1600" dirty="0" err="1"/>
              <a:t>ifRoom</a:t>
            </a:r>
            <a:r>
              <a:rPr lang="en-US" altLang="zh-CN" sz="1600" dirty="0"/>
              <a:t>" /&gt;</a:t>
            </a:r>
          </a:p>
          <a:p>
            <a:r>
              <a:rPr lang="en-US" altLang="zh-CN" sz="1600" dirty="0"/>
              <a:t>    &lt;item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android:id</a:t>
            </a:r>
            <a:r>
              <a:rPr lang="en-US" altLang="zh-CN" sz="1600" dirty="0"/>
              <a:t>="@+id/settings"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android:icon</a:t>
            </a:r>
            <a:r>
              <a:rPr lang="en-US" altLang="zh-CN" sz="1600" dirty="0"/>
              <a:t>="@drawable/</a:t>
            </a:r>
            <a:r>
              <a:rPr lang="en-US" altLang="zh-CN" sz="1600" dirty="0" err="1"/>
              <a:t>ic_settings</a:t>
            </a:r>
            <a:r>
              <a:rPr lang="en-US" altLang="zh-CN" sz="1600" dirty="0"/>
              <a:t>"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android:title</a:t>
            </a:r>
            <a:r>
              <a:rPr lang="en-US" altLang="zh-CN" sz="1600" dirty="0"/>
              <a:t>="Settings"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app:showAsAction</a:t>
            </a:r>
            <a:r>
              <a:rPr lang="en-US" altLang="zh-CN" sz="1600" dirty="0"/>
              <a:t>="never" /&gt;</a:t>
            </a:r>
          </a:p>
          <a:p>
            <a:r>
              <a:rPr lang="en-US" altLang="zh-CN" sz="1600" dirty="0"/>
              <a:t>&lt;/menu&gt;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386661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Toolbar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199" y="1373278"/>
            <a:ext cx="1051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最后在</a:t>
            </a:r>
            <a:r>
              <a:rPr lang="en-US" altLang="zh-CN" dirty="0"/>
              <a:t>Activity</a:t>
            </a:r>
            <a:r>
              <a:rPr lang="zh-CN" altLang="en-US" dirty="0"/>
              <a:t>中编写如下代码来启用</a:t>
            </a:r>
            <a:r>
              <a:rPr lang="en-US" altLang="zh-CN" dirty="0"/>
              <a:t>Toolbar</a:t>
            </a:r>
            <a:r>
              <a:rPr lang="zh-CN" altLang="en-US" dirty="0"/>
              <a:t>和创建的菜单：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F704168-D74D-4FA7-A287-1BB08AD4855F}"/>
              </a:ext>
            </a:extLst>
          </p:cNvPr>
          <p:cNvSpPr/>
          <p:nvPr/>
        </p:nvSpPr>
        <p:spPr>
          <a:xfrm>
            <a:off x="838199" y="2341077"/>
            <a:ext cx="1051559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class </a:t>
            </a:r>
            <a:r>
              <a:rPr lang="en-US" altLang="zh-CN" sz="1600" dirty="0" err="1"/>
              <a:t>MainActivity</a:t>
            </a:r>
            <a:r>
              <a:rPr lang="en-US" altLang="zh-CN" sz="1600" dirty="0"/>
              <a:t> : </a:t>
            </a:r>
            <a:r>
              <a:rPr lang="en-US" altLang="zh-CN" sz="1600" dirty="0" err="1"/>
              <a:t>AppCompatActivity</a:t>
            </a:r>
            <a:r>
              <a:rPr lang="en-US" altLang="zh-CN" sz="1600" dirty="0"/>
              <a:t>() {</a:t>
            </a:r>
          </a:p>
          <a:p>
            <a:endParaRPr lang="en-US" altLang="zh-CN" sz="1600" dirty="0"/>
          </a:p>
          <a:p>
            <a:r>
              <a:rPr lang="en-US" altLang="zh-CN" sz="1600" dirty="0"/>
              <a:t>    override fun </a:t>
            </a:r>
            <a:r>
              <a:rPr lang="en-US" altLang="zh-CN" sz="1600" dirty="0" err="1"/>
              <a:t>onCreate</a:t>
            </a:r>
            <a:r>
              <a:rPr lang="en-US" altLang="zh-CN" sz="1600" dirty="0"/>
              <a:t>(</a:t>
            </a:r>
            <a:r>
              <a:rPr lang="en-US" altLang="zh-CN" sz="1600" dirty="0" err="1"/>
              <a:t>savedInstanceState</a:t>
            </a:r>
            <a:r>
              <a:rPr lang="en-US" altLang="zh-CN" sz="1600" dirty="0"/>
              <a:t>: Bundle?) {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super.onCreate</a:t>
            </a:r>
            <a:r>
              <a:rPr lang="en-US" altLang="zh-CN" sz="1600" dirty="0"/>
              <a:t>(</a:t>
            </a:r>
            <a:r>
              <a:rPr lang="en-US" altLang="zh-CN" sz="1600" dirty="0" err="1"/>
              <a:t>savedInstanceState</a:t>
            </a:r>
            <a:r>
              <a:rPr lang="en-US" altLang="zh-CN" sz="1600" dirty="0"/>
              <a:t>)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dirty="0" err="1"/>
              <a:t>setContentView</a:t>
            </a:r>
            <a:r>
              <a:rPr lang="en-US" altLang="zh-CN" sz="1600" dirty="0"/>
              <a:t>(</a:t>
            </a:r>
            <a:r>
              <a:rPr lang="en-US" altLang="zh-CN" sz="1600" dirty="0" err="1"/>
              <a:t>R.layout.activity_main</a:t>
            </a:r>
            <a:r>
              <a:rPr lang="en-US" altLang="zh-CN" sz="1600" dirty="0"/>
              <a:t>)</a:t>
            </a:r>
          </a:p>
          <a:p>
            <a:r>
              <a:rPr lang="en-US" altLang="zh-CN" sz="1600" dirty="0"/>
              <a:t>        </a:t>
            </a:r>
            <a:r>
              <a:rPr lang="en-US" altLang="zh-CN" sz="1600" b="1" dirty="0" err="1"/>
              <a:t>setSupportActionBar</a:t>
            </a:r>
            <a:r>
              <a:rPr lang="en-US" altLang="zh-CN" sz="1600" b="1" dirty="0"/>
              <a:t>(toolbar)</a:t>
            </a:r>
          </a:p>
          <a:p>
            <a:r>
              <a:rPr lang="en-US" altLang="zh-CN" sz="1600" dirty="0"/>
              <a:t>    }</a:t>
            </a:r>
          </a:p>
          <a:p>
            <a:endParaRPr lang="en-US" altLang="zh-CN" sz="1600" dirty="0"/>
          </a:p>
          <a:p>
            <a:r>
              <a:rPr lang="en-US" altLang="zh-CN" sz="1600" b="1" dirty="0"/>
              <a:t>    override fun </a:t>
            </a:r>
            <a:r>
              <a:rPr lang="en-US" altLang="zh-CN" sz="1600" b="1" dirty="0" err="1"/>
              <a:t>onCreateOptionsMenu</a:t>
            </a:r>
            <a:r>
              <a:rPr lang="en-US" altLang="zh-CN" sz="1600" b="1" dirty="0"/>
              <a:t>(menu: Menu?): Boolean {</a:t>
            </a:r>
          </a:p>
          <a:p>
            <a:r>
              <a:rPr lang="en-US" altLang="zh-CN" sz="1600" b="1" dirty="0"/>
              <a:t>        </a:t>
            </a:r>
            <a:r>
              <a:rPr lang="en-US" altLang="zh-CN" sz="1600" b="1" dirty="0" err="1"/>
              <a:t>menuInflater.inflate</a:t>
            </a:r>
            <a:r>
              <a:rPr lang="en-US" altLang="zh-CN" sz="1600" b="1" dirty="0"/>
              <a:t>(</a:t>
            </a:r>
            <a:r>
              <a:rPr lang="en-US" altLang="zh-CN" sz="1600" b="1" dirty="0" err="1"/>
              <a:t>R.menu.toolbar</a:t>
            </a:r>
            <a:r>
              <a:rPr lang="en-US" altLang="zh-CN" sz="1600" b="1" dirty="0"/>
              <a:t>, menu)</a:t>
            </a:r>
          </a:p>
          <a:p>
            <a:r>
              <a:rPr lang="en-US" altLang="zh-CN" sz="1600" b="1" dirty="0"/>
              <a:t>        return true</a:t>
            </a:r>
          </a:p>
          <a:p>
            <a:r>
              <a:rPr lang="en-US" altLang="zh-CN" sz="1600" b="1" dirty="0"/>
              <a:t>    }</a:t>
            </a:r>
          </a:p>
          <a:p>
            <a:r>
              <a:rPr lang="en-US" altLang="zh-CN" sz="1600" dirty="0"/>
              <a:t>    </a:t>
            </a:r>
          </a:p>
          <a:p>
            <a:r>
              <a:rPr lang="en-US" altLang="zh-CN" sz="1600" dirty="0"/>
              <a:t>}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54025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Toolbar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199" y="1373278"/>
            <a:ext cx="1051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Toolbar</a:t>
            </a:r>
            <a:r>
              <a:rPr lang="zh-CN" altLang="en-US" dirty="0"/>
              <a:t>的运行效果如下图所示：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A633009-8468-406E-B79D-B843C2D92B2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603" y="1929422"/>
            <a:ext cx="2336794" cy="456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181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0F0C-E588-4A18-A32C-7836EDB3B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6071" y="3145206"/>
            <a:ext cx="9119857" cy="567587"/>
          </a:xfrm>
        </p:spPr>
        <p:txBody>
          <a:bodyPr>
            <a:normAutofit fontScale="90000"/>
          </a:bodyPr>
          <a:lstStyle/>
          <a:p>
            <a:r>
              <a:rPr lang="zh-CN" altLang="en-US" sz="3200" dirty="0"/>
              <a:t>滑动菜单</a:t>
            </a:r>
          </a:p>
        </p:txBody>
      </p:sp>
    </p:spTree>
    <p:extLst>
      <p:ext uri="{BB962C8B-B14F-4D97-AF65-F5344CB8AC3E}">
        <p14:creationId xmlns:p14="http://schemas.microsoft.com/office/powerpoint/2010/main" val="60116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8F25F-2BA6-4C59-93C9-F38AAB3D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30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DrawerLayout</a:t>
            </a:r>
            <a:r>
              <a:rPr lang="zh-CN" altLang="en-US" sz="2400" dirty="0"/>
              <a:t>的用法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C43B30-389C-4E50-8937-49293C364D5B}"/>
              </a:ext>
            </a:extLst>
          </p:cNvPr>
          <p:cNvSpPr/>
          <p:nvPr/>
        </p:nvSpPr>
        <p:spPr>
          <a:xfrm>
            <a:off x="838200" y="2424155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所谓的滑动菜单，就是将一些菜单选项隐藏起来，而不是放置在主屏幕上，然后可以通过滑动的方式将菜单显示出来。</a:t>
            </a:r>
            <a:r>
              <a:rPr lang="en-US" altLang="zh-CN" dirty="0"/>
              <a:t>Google</a:t>
            </a:r>
            <a:r>
              <a:rPr lang="zh-CN" altLang="en-US" dirty="0"/>
              <a:t>在</a:t>
            </a:r>
            <a:r>
              <a:rPr lang="en-US" altLang="zh-CN" dirty="0" err="1"/>
              <a:t>AndroidX</a:t>
            </a:r>
            <a:r>
              <a:rPr lang="zh-CN" altLang="en-US" dirty="0"/>
              <a:t>库中提供了一个</a:t>
            </a:r>
            <a:r>
              <a:rPr lang="en-US" altLang="zh-CN" dirty="0" err="1"/>
              <a:t>DrawerLayout</a:t>
            </a:r>
            <a:r>
              <a:rPr lang="zh-CN" altLang="en-US" dirty="0"/>
              <a:t>控件，借助这个控件，实现滑动菜单简单又方便。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先来简单介绍一下</a:t>
            </a:r>
            <a:r>
              <a:rPr lang="en-US" altLang="zh-CN" dirty="0" err="1"/>
              <a:t>DrawerLayout</a:t>
            </a:r>
            <a:r>
              <a:rPr lang="zh-CN" altLang="en-US" dirty="0"/>
              <a:t>的用法吧。首先它是一个布局，在布局中允许放入两个直接子控件，第一个子控件是主屏幕中显示的内容，第二个子控件是滑动菜单中显示的内容。</a:t>
            </a:r>
          </a:p>
        </p:txBody>
      </p:sp>
    </p:spTree>
    <p:extLst>
      <p:ext uri="{BB962C8B-B14F-4D97-AF65-F5344CB8AC3E}">
        <p14:creationId xmlns:p14="http://schemas.microsoft.com/office/powerpoint/2010/main" val="1944945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引用">
  <a:themeElements>
    <a:clrScheme name="自定义 1">
      <a:dk1>
        <a:srgbClr val="000000"/>
      </a:dk1>
      <a:lt1>
        <a:srgbClr val="FFFFFF"/>
      </a:lt1>
      <a:dk2>
        <a:srgbClr val="FFFEFC"/>
      </a:dk2>
      <a:lt2>
        <a:srgbClr val="CEDBE6"/>
      </a:lt2>
      <a:accent1>
        <a:srgbClr val="41B1E2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引用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{8AA2F039-4069-F644-ACDE-2166C0520A53}tf10001121</Template>
  <TotalTime>705</TotalTime>
  <Words>2374</Words>
  <Application>Microsoft Office PowerPoint</Application>
  <PresentationFormat>宽屏</PresentationFormat>
  <Paragraphs>236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1" baseType="lpstr">
      <vt:lpstr>等线</vt:lpstr>
      <vt:lpstr>Calibri</vt:lpstr>
      <vt:lpstr>Wingdings 2</vt:lpstr>
      <vt:lpstr>引用</vt:lpstr>
      <vt:lpstr>第12章 最佳的UI体验，Material Design实战</vt:lpstr>
      <vt:lpstr>什么是Material Design</vt:lpstr>
      <vt:lpstr>Toolbar</vt:lpstr>
      <vt:lpstr>Toolbar</vt:lpstr>
      <vt:lpstr>Toolbar</vt:lpstr>
      <vt:lpstr>Toolbar</vt:lpstr>
      <vt:lpstr>Toolbar</vt:lpstr>
      <vt:lpstr>滑动菜单</vt:lpstr>
      <vt:lpstr>DrawerLayout的用法</vt:lpstr>
      <vt:lpstr>DrawerLayout的用法</vt:lpstr>
      <vt:lpstr>DrawerLayout的用法</vt:lpstr>
      <vt:lpstr> 悬浮按钮</vt:lpstr>
      <vt:lpstr>悬浮按钮简介</vt:lpstr>
      <vt:lpstr>FloatingActionButton的用法</vt:lpstr>
      <vt:lpstr>FloatingActionButton的用法</vt:lpstr>
      <vt:lpstr>卡片式布局</vt:lpstr>
      <vt:lpstr>卡片式布局简介</vt:lpstr>
      <vt:lpstr>MaterialCardView的用法</vt:lpstr>
      <vt:lpstr>MaterialCardView的用法</vt:lpstr>
      <vt:lpstr>下拉刷新</vt:lpstr>
      <vt:lpstr>SwipeRefreshLayout的用法</vt:lpstr>
      <vt:lpstr>SwipeRefreshLayout的用法</vt:lpstr>
      <vt:lpstr>Kotlin课堂</vt:lpstr>
      <vt:lpstr>求N个数的最大最小值</vt:lpstr>
      <vt:lpstr>简化Toast的用法</vt:lpstr>
      <vt:lpstr>推荐阅读</vt:lpstr>
      <vt:lpstr>结束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 开始启程，你的第一行Android代码</dc:title>
  <dc:creator>郭 霖</dc:creator>
  <cp:lastModifiedBy>张霞</cp:lastModifiedBy>
  <cp:revision>246</cp:revision>
  <dcterms:created xsi:type="dcterms:W3CDTF">2019-11-27T23:48:03Z</dcterms:created>
  <dcterms:modified xsi:type="dcterms:W3CDTF">2020-03-19T07:04:07Z</dcterms:modified>
</cp:coreProperties>
</file>